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9" r:id="rId1"/>
  </p:sldMasterIdLst>
  <p:notesMasterIdLst>
    <p:notesMasterId r:id="rId28"/>
  </p:notesMasterIdLst>
  <p:sldIdLst>
    <p:sldId id="884" r:id="rId2"/>
    <p:sldId id="826" r:id="rId3"/>
    <p:sldId id="827" r:id="rId4"/>
    <p:sldId id="828" r:id="rId5"/>
    <p:sldId id="883" r:id="rId6"/>
    <p:sldId id="830" r:id="rId7"/>
    <p:sldId id="820" r:id="rId8"/>
    <p:sldId id="821" r:id="rId9"/>
    <p:sldId id="852" r:id="rId10"/>
    <p:sldId id="867" r:id="rId11"/>
    <p:sldId id="868" r:id="rId12"/>
    <p:sldId id="869" r:id="rId13"/>
    <p:sldId id="870" r:id="rId14"/>
    <p:sldId id="871" r:id="rId15"/>
    <p:sldId id="872" r:id="rId16"/>
    <p:sldId id="831" r:id="rId17"/>
    <p:sldId id="832" r:id="rId18"/>
    <p:sldId id="833" r:id="rId19"/>
    <p:sldId id="706" r:id="rId20"/>
    <p:sldId id="834" r:id="rId21"/>
    <p:sldId id="835" r:id="rId22"/>
    <p:sldId id="708" r:id="rId23"/>
    <p:sldId id="881" r:id="rId24"/>
    <p:sldId id="882" r:id="rId25"/>
    <p:sldId id="844" r:id="rId26"/>
    <p:sldId id="845" r:id="rId2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C3538A3-2F25-453E-AFB0-DFCE9FBDD20D}">
          <p14:sldIdLst>
            <p14:sldId id="884"/>
            <p14:sldId id="826"/>
            <p14:sldId id="827"/>
            <p14:sldId id="828"/>
            <p14:sldId id="883"/>
            <p14:sldId id="830"/>
            <p14:sldId id="820"/>
            <p14:sldId id="821"/>
            <p14:sldId id="852"/>
            <p14:sldId id="867"/>
            <p14:sldId id="868"/>
            <p14:sldId id="869"/>
            <p14:sldId id="870"/>
            <p14:sldId id="871"/>
            <p14:sldId id="872"/>
            <p14:sldId id="831"/>
            <p14:sldId id="832"/>
            <p14:sldId id="833"/>
            <p14:sldId id="706"/>
            <p14:sldId id="834"/>
            <p14:sldId id="835"/>
            <p14:sldId id="708"/>
            <p14:sldId id="881"/>
            <p14:sldId id="882"/>
            <p14:sldId id="844"/>
            <p14:sldId id="84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SIEC-014" initials="O"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4378" autoAdjust="0"/>
  </p:normalViewPr>
  <p:slideViewPr>
    <p:cSldViewPr snapToGrid="0">
      <p:cViewPr varScale="1">
        <p:scale>
          <a:sx n="74" d="100"/>
          <a:sy n="74" d="100"/>
        </p:scale>
        <p:origin x="1084" y="60"/>
      </p:cViewPr>
      <p:guideLst>
        <p:guide orient="horz" pos="2160"/>
        <p:guide pos="2880"/>
      </p:guideLst>
    </p:cSldViewPr>
  </p:slideViewPr>
  <p:notesTextViewPr>
    <p:cViewPr>
      <p:scale>
        <a:sx n="75" d="100"/>
        <a:sy n="75" d="100"/>
      </p:scale>
      <p:origin x="0" y="0"/>
    </p:cViewPr>
  </p:notesTextViewPr>
  <p:sorterViewPr>
    <p:cViewPr>
      <p:scale>
        <a:sx n="100" d="100"/>
        <a:sy n="100" d="100"/>
      </p:scale>
      <p:origin x="0" y="-253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8055"/>
          </a:xfrm>
          <a:prstGeom prst="rect">
            <a:avLst/>
          </a:prstGeom>
        </p:spPr>
        <p:txBody>
          <a:bodyPr vert="horz" lIns="93177" tIns="46589" rIns="93177" bIns="46589" rtlCol="0"/>
          <a:lstStyle>
            <a:lvl1pPr algn="r">
              <a:defRPr sz="1200"/>
            </a:lvl1pPr>
          </a:lstStyle>
          <a:p>
            <a:fld id="{DA3D863D-F13A-401F-B911-6C97CAD8FACA}" type="datetimeFigureOut">
              <a:rPr lang="en-GB" smtClean="0"/>
              <a:t>07/03/2023</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4"/>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3177" tIns="46589" rIns="93177" bIns="46589" rtlCol="0" anchor="b"/>
          <a:lstStyle>
            <a:lvl1pPr algn="r">
              <a:defRPr sz="1200"/>
            </a:lvl1pPr>
          </a:lstStyle>
          <a:p>
            <a:fld id="{B3AB365A-7F68-4A11-BAB0-B6C97C4AFD44}" type="slidenum">
              <a:rPr lang="en-GB" smtClean="0"/>
              <a:t>‹#›</a:t>
            </a:fld>
            <a:endParaRPr lang="en-GB"/>
          </a:p>
        </p:txBody>
      </p:sp>
    </p:spTree>
    <p:extLst>
      <p:ext uri="{BB962C8B-B14F-4D97-AF65-F5344CB8AC3E}">
        <p14:creationId xmlns:p14="http://schemas.microsoft.com/office/powerpoint/2010/main" val="2802816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B3AB365A-7F68-4A11-BAB0-B6C97C4AFD44}" type="slidenum">
              <a:rPr lang="en-GB" smtClean="0"/>
              <a:t>2</a:t>
            </a:fld>
            <a:endParaRPr lang="en-GB"/>
          </a:p>
        </p:txBody>
      </p:sp>
    </p:spTree>
    <p:extLst>
      <p:ext uri="{BB962C8B-B14F-4D97-AF65-F5344CB8AC3E}">
        <p14:creationId xmlns:p14="http://schemas.microsoft.com/office/powerpoint/2010/main" val="2918538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 b="1" u="sng" dirty="0"/>
          </a:p>
        </p:txBody>
      </p:sp>
      <p:sp>
        <p:nvSpPr>
          <p:cNvPr id="4" name="Slide Number Placeholder 3"/>
          <p:cNvSpPr>
            <a:spLocks noGrp="1"/>
          </p:cNvSpPr>
          <p:nvPr>
            <p:ph type="sldNum" sz="quarter" idx="10"/>
          </p:nvPr>
        </p:nvSpPr>
        <p:spPr/>
        <p:txBody>
          <a:bodyPr/>
          <a:lstStyle/>
          <a:p>
            <a:fld id="{B3AB365A-7F68-4A11-BAB0-B6C97C4AFD44}" type="slidenum">
              <a:rPr lang="en-GB" smtClean="0"/>
              <a:t>14</a:t>
            </a:fld>
            <a:endParaRPr lang="en-GB"/>
          </a:p>
        </p:txBody>
      </p:sp>
    </p:spTree>
    <p:extLst>
      <p:ext uri="{BB962C8B-B14F-4D97-AF65-F5344CB8AC3E}">
        <p14:creationId xmlns:p14="http://schemas.microsoft.com/office/powerpoint/2010/main" val="1913674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here that Minister for Provincial Government had invoke his power under the Provincial Government Act to defer Election for nearly</a:t>
            </a:r>
            <a:r>
              <a:rPr lang="en-US" baseline="0" dirty="0"/>
              <a:t> six months as in the Case of Western province and Choiseul Province</a:t>
            </a:r>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16</a:t>
            </a:fld>
            <a:endParaRPr lang="en-GB"/>
          </a:p>
        </p:txBody>
      </p:sp>
    </p:spTree>
    <p:extLst>
      <p:ext uri="{BB962C8B-B14F-4D97-AF65-F5344CB8AC3E}">
        <p14:creationId xmlns:p14="http://schemas.microsoft.com/office/powerpoint/2010/main" val="2222426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3AB365A-7F68-4A11-BAB0-B6C97C4AFD44}" type="slidenum">
              <a:rPr lang="en-GB" smtClean="0"/>
              <a:t>17</a:t>
            </a:fld>
            <a:endParaRPr lang="en-GB"/>
          </a:p>
        </p:txBody>
      </p:sp>
    </p:spTree>
    <p:extLst>
      <p:ext uri="{BB962C8B-B14F-4D97-AF65-F5344CB8AC3E}">
        <p14:creationId xmlns:p14="http://schemas.microsoft.com/office/powerpoint/2010/main" val="1694167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3AB365A-7F68-4A11-BAB0-B6C97C4AFD44}" type="slidenum">
              <a:rPr lang="en-GB" smtClean="0"/>
              <a:t>18</a:t>
            </a:fld>
            <a:endParaRPr lang="en-GB"/>
          </a:p>
        </p:txBody>
      </p:sp>
    </p:spTree>
    <p:extLst>
      <p:ext uri="{BB962C8B-B14F-4D97-AF65-F5344CB8AC3E}">
        <p14:creationId xmlns:p14="http://schemas.microsoft.com/office/powerpoint/2010/main" val="1514170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 Question here is whether the Minister invokes</a:t>
            </a:r>
            <a:r>
              <a:rPr lang="en-AU" baseline="0" dirty="0"/>
              <a:t> power to defer </a:t>
            </a:r>
            <a:r>
              <a:rPr lang="en-AU" baseline="0" dirty="0">
                <a:solidFill>
                  <a:srgbClr val="0070C0"/>
                </a:solidFill>
              </a:rPr>
              <a:t>the Election day </a:t>
            </a:r>
            <a:r>
              <a:rPr lang="en-AU" baseline="0" dirty="0"/>
              <a:t>or an amendment to Provincial Government Act and HCC Act to extend or shorten the life of Assemblies/Council where appropriate. </a:t>
            </a:r>
          </a:p>
          <a:p>
            <a:r>
              <a:rPr lang="en-AU" baseline="0" dirty="0"/>
              <a:t>A sunset amendment to assist in Synchronize the Election Date could be an option. </a:t>
            </a:r>
            <a:endParaRPr lang="en-AU" dirty="0"/>
          </a:p>
        </p:txBody>
      </p:sp>
      <p:sp>
        <p:nvSpPr>
          <p:cNvPr id="4" name="Slide Number Placeholder 3"/>
          <p:cNvSpPr>
            <a:spLocks noGrp="1"/>
          </p:cNvSpPr>
          <p:nvPr>
            <p:ph type="sldNum" sz="quarter" idx="10"/>
          </p:nvPr>
        </p:nvSpPr>
        <p:spPr/>
        <p:txBody>
          <a:bodyPr/>
          <a:lstStyle/>
          <a:p>
            <a:fld id="{B3AB365A-7F68-4A11-BAB0-B6C97C4AFD44}" type="slidenum">
              <a:rPr lang="en-GB" smtClean="0"/>
              <a:t>19</a:t>
            </a:fld>
            <a:endParaRPr lang="en-GB"/>
          </a:p>
        </p:txBody>
      </p:sp>
    </p:spTree>
    <p:extLst>
      <p:ext uri="{BB962C8B-B14F-4D97-AF65-F5344CB8AC3E}">
        <p14:creationId xmlns:p14="http://schemas.microsoft.com/office/powerpoint/2010/main" val="3549426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3AB365A-7F68-4A11-BAB0-B6C97C4AFD44}" type="slidenum">
              <a:rPr lang="en-GB" smtClean="0"/>
              <a:t>20</a:t>
            </a:fld>
            <a:endParaRPr lang="en-GB"/>
          </a:p>
        </p:txBody>
      </p:sp>
    </p:spTree>
    <p:extLst>
      <p:ext uri="{BB962C8B-B14F-4D97-AF65-F5344CB8AC3E}">
        <p14:creationId xmlns:p14="http://schemas.microsoft.com/office/powerpoint/2010/main" val="361391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11</a:t>
            </a:r>
            <a:r>
              <a:rPr lang="en-AU" baseline="30000" dirty="0"/>
              <a:t>th</a:t>
            </a:r>
            <a:r>
              <a:rPr lang="en-AU" dirty="0"/>
              <a:t> June or</a:t>
            </a:r>
            <a:r>
              <a:rPr lang="en-AU" baseline="0" dirty="0"/>
              <a:t> </a:t>
            </a:r>
            <a:r>
              <a:rPr lang="en-AU" baseline="0"/>
              <a:t>12 June</a:t>
            </a:r>
            <a:endParaRPr lang="en-AU" dirty="0"/>
          </a:p>
        </p:txBody>
      </p:sp>
      <p:sp>
        <p:nvSpPr>
          <p:cNvPr id="4" name="Slide Number Placeholder 3"/>
          <p:cNvSpPr>
            <a:spLocks noGrp="1"/>
          </p:cNvSpPr>
          <p:nvPr>
            <p:ph type="sldNum" sz="quarter" idx="10"/>
          </p:nvPr>
        </p:nvSpPr>
        <p:spPr/>
        <p:txBody>
          <a:bodyPr/>
          <a:lstStyle/>
          <a:p>
            <a:fld id="{B3AB365A-7F68-4A11-BAB0-B6C97C4AFD44}" type="slidenum">
              <a:rPr lang="en-GB" smtClean="0"/>
              <a:t>21</a:t>
            </a:fld>
            <a:endParaRPr lang="en-GB"/>
          </a:p>
        </p:txBody>
      </p:sp>
    </p:spTree>
    <p:extLst>
      <p:ext uri="{BB962C8B-B14F-4D97-AF65-F5344CB8AC3E}">
        <p14:creationId xmlns:p14="http://schemas.microsoft.com/office/powerpoint/2010/main" val="3073975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3AB365A-7F68-4A11-BAB0-B6C97C4AFD44}" type="slidenum">
              <a:rPr lang="en-GB" smtClean="0"/>
              <a:t>22</a:t>
            </a:fld>
            <a:endParaRPr lang="en-GB"/>
          </a:p>
        </p:txBody>
      </p:sp>
    </p:spTree>
    <p:extLst>
      <p:ext uri="{BB962C8B-B14F-4D97-AF65-F5344CB8AC3E}">
        <p14:creationId xmlns:p14="http://schemas.microsoft.com/office/powerpoint/2010/main" val="1541927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Tested in SI first or overseas?. </a:t>
            </a:r>
          </a:p>
          <a:p>
            <a:r>
              <a:rPr lang="en-US" sz="1200" dirty="0"/>
              <a:t>Technical adviser is in the Country and is working on how this will work out in practice… also to ensure checks and balances are robust to avoid abuses of the out of constituency voting.</a:t>
            </a:r>
          </a:p>
          <a:p>
            <a:r>
              <a:rPr lang="en-US" sz="1200" dirty="0"/>
              <a:t>Whether it will also happen in 2018 - simultaneous election is already a huge burden but not unsurmountable or impossible.    </a:t>
            </a:r>
            <a:endParaRPr lang="en-AU" sz="1200" dirty="0"/>
          </a:p>
          <a:p>
            <a:endParaRPr lang="en-AU" dirty="0"/>
          </a:p>
        </p:txBody>
      </p:sp>
      <p:sp>
        <p:nvSpPr>
          <p:cNvPr id="4" name="Slide Number Placeholder 3"/>
          <p:cNvSpPr>
            <a:spLocks noGrp="1"/>
          </p:cNvSpPr>
          <p:nvPr>
            <p:ph type="sldNum" sz="quarter" idx="10"/>
          </p:nvPr>
        </p:nvSpPr>
        <p:spPr/>
        <p:txBody>
          <a:bodyPr/>
          <a:lstStyle/>
          <a:p>
            <a:fld id="{B3AB365A-7F68-4A11-BAB0-B6C97C4AFD44}" type="slidenum">
              <a:rPr lang="en-GB" smtClean="0"/>
              <a:t>24</a:t>
            </a:fld>
            <a:endParaRPr lang="en-GB"/>
          </a:p>
        </p:txBody>
      </p:sp>
    </p:spTree>
    <p:extLst>
      <p:ext uri="{BB962C8B-B14F-4D97-AF65-F5344CB8AC3E}">
        <p14:creationId xmlns:p14="http://schemas.microsoft.com/office/powerpoint/2010/main" val="1806782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25</a:t>
            </a:fld>
            <a:endParaRPr lang="en-GB"/>
          </a:p>
        </p:txBody>
      </p:sp>
    </p:spTree>
    <p:extLst>
      <p:ext uri="{BB962C8B-B14F-4D97-AF65-F5344CB8AC3E}">
        <p14:creationId xmlns:p14="http://schemas.microsoft.com/office/powerpoint/2010/main" val="272537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mn-lt"/>
              <a:cs typeface="Aharoni" panose="02010803020104030203" pitchFamily="2" charset="-79"/>
            </a:endParaRPr>
          </a:p>
          <a:p>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3</a:t>
            </a:fld>
            <a:endParaRPr lang="en-GB"/>
          </a:p>
        </p:txBody>
      </p:sp>
    </p:spTree>
    <p:extLst>
      <p:ext uri="{BB962C8B-B14F-4D97-AF65-F5344CB8AC3E}">
        <p14:creationId xmlns:p14="http://schemas.microsoft.com/office/powerpoint/2010/main" val="2069320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26</a:t>
            </a:fld>
            <a:endParaRPr lang="en-GB"/>
          </a:p>
        </p:txBody>
      </p:sp>
    </p:spTree>
    <p:extLst>
      <p:ext uri="{BB962C8B-B14F-4D97-AF65-F5344CB8AC3E}">
        <p14:creationId xmlns:p14="http://schemas.microsoft.com/office/powerpoint/2010/main" val="408591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lgn="just">
              <a:lnSpc>
                <a:spcPct val="115000"/>
              </a:lnSpc>
              <a:buFont typeface="Arial" panose="020B0604020202020204" pitchFamily="34" charset="0"/>
              <a:buAutoNum type="alphaUcPeriod"/>
            </a:pPr>
            <a:endParaRPr lang="en-NZ"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buFont typeface="Arial" panose="020B0604020202020204" pitchFamily="34" charset="0"/>
              <a:buNone/>
            </a:pPr>
            <a:endParaRPr lang="en-US" dirty="0"/>
          </a:p>
          <a:p>
            <a:pPr marL="0" indent="0" algn="just">
              <a:lnSpc>
                <a:spcPct val="115000"/>
              </a:lnSpc>
              <a:buFont typeface="Arial" panose="020B0604020202020204" pitchFamily="34" charset="0"/>
              <a:buNone/>
            </a:pPr>
            <a:endParaRPr lang="en-US" dirty="0"/>
          </a:p>
          <a:p>
            <a:pPr marL="0" indent="0" algn="just">
              <a:lnSpc>
                <a:spcPct val="115000"/>
              </a:lnSpc>
              <a:buFont typeface="Arial" panose="020B0604020202020204" pitchFamily="34" charset="0"/>
              <a:buNone/>
            </a:pPr>
            <a:endParaRPr lang="en-US" dirty="0"/>
          </a:p>
          <a:p>
            <a:pPr marL="0" indent="0" algn="just">
              <a:lnSpc>
                <a:spcPct val="115000"/>
              </a:lnSpc>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4</a:t>
            </a:fld>
            <a:endParaRPr lang="en-GB"/>
          </a:p>
        </p:txBody>
      </p:sp>
    </p:spTree>
    <p:extLst>
      <p:ext uri="{BB962C8B-B14F-4D97-AF65-F5344CB8AC3E}">
        <p14:creationId xmlns:p14="http://schemas.microsoft.com/office/powerpoint/2010/main" val="1087706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6</a:t>
            </a:fld>
            <a:endParaRPr lang="en-GB"/>
          </a:p>
        </p:txBody>
      </p:sp>
    </p:spTree>
    <p:extLst>
      <p:ext uri="{BB962C8B-B14F-4D97-AF65-F5344CB8AC3E}">
        <p14:creationId xmlns:p14="http://schemas.microsoft.com/office/powerpoint/2010/main" val="2654609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7</a:t>
            </a:fld>
            <a:endParaRPr lang="en-GB"/>
          </a:p>
        </p:txBody>
      </p:sp>
    </p:spTree>
    <p:extLst>
      <p:ext uri="{BB962C8B-B14F-4D97-AF65-F5344CB8AC3E}">
        <p14:creationId xmlns:p14="http://schemas.microsoft.com/office/powerpoint/2010/main" val="316087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NZ" u="sng" dirty="0">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r>
              <a:rPr lang="en-NZ" u="sng" dirty="0">
                <a:effectLst/>
                <a:latin typeface="Calibri" panose="020F0502020204030204" pitchFamily="34" charset="0"/>
                <a:ea typeface="Calibri" panose="020F0502020204030204" pitchFamily="34" charset="0"/>
                <a:cs typeface="Times New Roman" panose="02020603050405020304" pitchFamily="18" charset="0"/>
              </a:rPr>
              <a:t>1.Inside of the Polling booth:</a:t>
            </a:r>
            <a:r>
              <a:rPr lang="en-NZ" dirty="0">
                <a:effectLst/>
                <a:latin typeface="Calibri" panose="020F0502020204030204" pitchFamily="34" charset="0"/>
                <a:ea typeface="Calibri" panose="020F0502020204030204" pitchFamily="34" charset="0"/>
                <a:cs typeface="Times New Roman" panose="02020603050405020304" pitchFamily="18" charset="0"/>
              </a:rPr>
              <a:t> </a:t>
            </a:r>
          </a:p>
          <a:p>
            <a:pPr marL="291179" indent="-291179" defTabSz="931774">
              <a:buFontTx/>
              <a:buAutoNum type="romanLcParenR"/>
              <a:defRPr/>
            </a:pPr>
            <a:r>
              <a:rPr lang="en-NZ" u="sng" dirty="0">
                <a:effectLst/>
                <a:latin typeface="Calibri" panose="020F0502020204030204" pitchFamily="34" charset="0"/>
                <a:ea typeface="Calibri" panose="020F0502020204030204" pitchFamily="34" charset="0"/>
                <a:cs typeface="Times New Roman" panose="02020603050405020304" pitchFamily="18" charset="0"/>
              </a:rPr>
              <a:t>One polling station, with two  Ballot Boxes </a:t>
            </a:r>
            <a:r>
              <a:rPr lang="en-NZ" dirty="0">
                <a:effectLst/>
                <a:latin typeface="Calibri" panose="020F0502020204030204" pitchFamily="34" charset="0"/>
                <a:ea typeface="Calibri" panose="020F0502020204030204" pitchFamily="34" charset="0"/>
                <a:cs typeface="Times New Roman" panose="02020603050405020304" pitchFamily="18" charset="0"/>
              </a:rPr>
              <a:t>– one for National Elections (Orange) and the Other for Provincial Election (Green).   </a:t>
            </a:r>
          </a:p>
          <a:p>
            <a:pPr marL="291179" indent="-291179" defTabSz="931774">
              <a:buFontTx/>
              <a:buAutoNum type="romanLcParenR"/>
              <a:defRPr/>
            </a:pPr>
            <a:r>
              <a:rPr lang="en-NZ" dirty="0">
                <a:effectLst/>
                <a:latin typeface="Calibri" panose="020F0502020204030204" pitchFamily="34" charset="0"/>
                <a:ea typeface="Calibri" panose="020F0502020204030204" pitchFamily="34" charset="0"/>
                <a:cs typeface="Times New Roman" panose="02020603050405020304" pitchFamily="18" charset="0"/>
              </a:rPr>
              <a:t>The </a:t>
            </a:r>
            <a:r>
              <a:rPr lang="en-NZ" u="sng" dirty="0">
                <a:effectLst/>
                <a:latin typeface="Calibri" panose="020F0502020204030204" pitchFamily="34" charset="0"/>
                <a:ea typeface="Calibri" panose="020F0502020204030204" pitchFamily="34" charset="0"/>
                <a:cs typeface="Times New Roman" panose="02020603050405020304" pitchFamily="18" charset="0"/>
              </a:rPr>
              <a:t>voter was given two ballot papers </a:t>
            </a:r>
            <a:r>
              <a:rPr lang="en-NZ" dirty="0">
                <a:effectLst/>
                <a:latin typeface="Calibri" panose="020F0502020204030204" pitchFamily="34" charset="0"/>
                <a:ea typeface="Calibri" panose="020F0502020204030204" pitchFamily="34" charset="0"/>
                <a:cs typeface="Times New Roman" panose="02020603050405020304" pitchFamily="18" charset="0"/>
              </a:rPr>
              <a:t>(with different colours, (one for the parliamentary by-election and the other for Provincial one), before voters cast their vote.</a:t>
            </a:r>
          </a:p>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r>
              <a:rPr lang="en-NZ" dirty="0">
                <a:effectLst/>
                <a:latin typeface="Calibri" panose="020F0502020204030204" pitchFamily="34" charset="0"/>
                <a:ea typeface="Calibri" panose="020F0502020204030204" pitchFamily="34" charset="0"/>
                <a:cs typeface="Times New Roman" panose="02020603050405020304" pitchFamily="18" charset="0"/>
              </a:rPr>
              <a:t>2. Summary experiences, obvious key benefits were;</a:t>
            </a:r>
          </a:p>
          <a:p>
            <a:pPr defTabSz="931774">
              <a:defRPr/>
            </a:pPr>
            <a:r>
              <a:rPr lang="en-NZ" dirty="0">
                <a:effectLst/>
                <a:latin typeface="Calibri" panose="020F0502020204030204" pitchFamily="34" charset="0"/>
                <a:ea typeface="Calibri" panose="020F0502020204030204" pitchFamily="34" charset="0"/>
                <a:cs typeface="Times New Roman" panose="02020603050405020304" pitchFamily="18" charset="0"/>
              </a:rPr>
              <a:t>	</a:t>
            </a:r>
            <a:r>
              <a:rPr lang="en-NZ" dirty="0" err="1">
                <a:effectLst/>
                <a:latin typeface="Calibri" panose="020F0502020204030204" pitchFamily="34" charset="0"/>
                <a:ea typeface="Calibri" panose="020F0502020204030204" pitchFamily="34" charset="0"/>
                <a:cs typeface="Times New Roman" panose="02020603050405020304" pitchFamily="18" charset="0"/>
              </a:rPr>
              <a:t>i</a:t>
            </a:r>
            <a:r>
              <a:rPr lang="en-NZ" dirty="0">
                <a:effectLst/>
                <a:latin typeface="Calibri" panose="020F0502020204030204" pitchFamily="34" charset="0"/>
                <a:ea typeface="Calibri" panose="020F0502020204030204" pitchFamily="34" charset="0"/>
                <a:cs typeface="Times New Roman" panose="02020603050405020304" pitchFamily="18" charset="0"/>
              </a:rPr>
              <a:t>) One budget for all elections &amp; one planning process from SIEO team</a:t>
            </a:r>
          </a:p>
          <a:p>
            <a:pPr defTabSz="931774">
              <a:defRPr/>
            </a:pPr>
            <a:r>
              <a:rPr lang="en-NZ" dirty="0">
                <a:effectLst/>
                <a:latin typeface="Calibri" panose="020F0502020204030204" pitchFamily="34" charset="0"/>
                <a:ea typeface="Calibri" panose="020F0502020204030204" pitchFamily="34" charset="0"/>
                <a:cs typeface="Times New Roman" panose="02020603050405020304" pitchFamily="18" charset="0"/>
              </a:rPr>
              <a:t>	ii) Substantial savings in both budget for administrative and logistic &amp; mobilisation costs, especially in our geographically scattered islands, </a:t>
            </a:r>
          </a:p>
          <a:p>
            <a:pPr defTabSz="931774">
              <a:defRPr/>
            </a:pPr>
            <a:r>
              <a:rPr lang="en-NZ" dirty="0">
                <a:effectLst/>
                <a:latin typeface="Calibri" panose="020F0502020204030204" pitchFamily="34" charset="0"/>
                <a:ea typeface="Calibri" panose="020F0502020204030204" pitchFamily="34" charset="0"/>
                <a:cs typeface="Times New Roman" panose="02020603050405020304" pitchFamily="18" charset="0"/>
              </a:rPr>
              <a:t>	ii) Good and efficient</a:t>
            </a:r>
            <a:r>
              <a:rPr lang="en-NZ" baseline="0" dirty="0">
                <a:effectLst/>
                <a:latin typeface="Calibri" panose="020F0502020204030204" pitchFamily="34" charset="0"/>
                <a:ea typeface="Calibri" panose="020F0502020204030204" pitchFamily="34" charset="0"/>
                <a:cs typeface="Times New Roman" panose="02020603050405020304" pitchFamily="18" charset="0"/>
              </a:rPr>
              <a:t> use of limited resources and manpower etc</a:t>
            </a:r>
            <a:r>
              <a:rPr lang="en-NZ" dirty="0">
                <a:effectLst/>
                <a:latin typeface="Calibri" panose="020F0502020204030204" pitchFamily="34" charset="0"/>
                <a:ea typeface="Calibri" panose="020F0502020204030204" pitchFamily="34" charset="0"/>
                <a:cs typeface="Times New Roman" panose="02020603050405020304" pitchFamily="18" charset="0"/>
              </a:rPr>
              <a:t>.</a:t>
            </a:r>
          </a:p>
          <a:p>
            <a:pPr defTabSz="931774">
              <a:defRPr/>
            </a:pPr>
            <a:r>
              <a:rPr lang="en-NZ" dirty="0">
                <a:effectLst/>
                <a:latin typeface="Calibri" panose="020F0502020204030204" pitchFamily="34" charset="0"/>
                <a:ea typeface="Calibri" panose="020F0502020204030204" pitchFamily="34" charset="0"/>
                <a:cs typeface="Times New Roman" panose="02020603050405020304" pitchFamily="18" charset="0"/>
              </a:rPr>
              <a:t>	iv) Voters understand the process easily, - instructed through SIEO awareness to mark their choice of candidate from the two ballot papers. Before they cast their votes.</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NZ" dirty="0">
                <a:effectLst/>
                <a:latin typeface="Calibri" panose="020F0502020204030204" pitchFamily="34" charset="0"/>
                <a:ea typeface="Calibri" panose="020F0502020204030204" pitchFamily="34" charset="0"/>
                <a:cs typeface="Times New Roman" panose="02020603050405020304" pitchFamily="18" charset="0"/>
              </a:rPr>
              <a:t>3. This trial arrangement worked out quite well and the elections was held successfully in 2019.  Of course this is a result of good co-operation between MPGIS and SIEO Team (it involved various administrative amendments made to the Provincial Government (Election) Regulations 2010,  so that these regulations are aligned with provisions of the Electoral Act 2018. </a:t>
            </a:r>
          </a:p>
          <a:p>
            <a:pPr marL="228600" marR="0" lvl="0" indent="-228600" algn="just" defTabSz="914400" rtl="0" eaLnBrk="1" fontAlgn="auto" latinLnBrk="0" hangingPunct="1">
              <a:lnSpc>
                <a:spcPct val="115000"/>
              </a:lnSpc>
              <a:spcBef>
                <a:spcPts val="0"/>
              </a:spcBef>
              <a:spcAft>
                <a:spcPts val="1019"/>
              </a:spcAft>
              <a:buClrTx/>
              <a:buSzTx/>
              <a:buFontTx/>
              <a:buAutoNum type="arabicPeriod"/>
              <a:tabLst/>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NZ" dirty="0">
                <a:latin typeface="Calibri" panose="020F0502020204030204" pitchFamily="34" charset="0"/>
                <a:ea typeface="Calibri" panose="020F0502020204030204" pitchFamily="34" charset="0"/>
                <a:cs typeface="Times New Roman" panose="02020603050405020304" pitchFamily="18" charset="0"/>
              </a:rPr>
              <a:t>In 2021 this concept was also trialled for the South Choiseul constituency by-election and the Provincial by-elections for East Choiseul ward 16 and ward 16 (Tikopia and </a:t>
            </a:r>
            <a:r>
              <a:rPr lang="en-NZ" dirty="0" err="1">
                <a:latin typeface="Calibri" panose="020F0502020204030204" pitchFamily="34" charset="0"/>
                <a:ea typeface="Calibri" panose="020F0502020204030204" pitchFamily="34" charset="0"/>
                <a:cs typeface="Times New Roman" panose="02020603050405020304" pitchFamily="18" charset="0"/>
              </a:rPr>
              <a:t>Anuta</a:t>
            </a:r>
            <a:r>
              <a:rPr lang="en-NZ" dirty="0">
                <a:latin typeface="Calibri" panose="020F0502020204030204" pitchFamily="34" charset="0"/>
                <a:ea typeface="Calibri" panose="020F0502020204030204" pitchFamily="34" charset="0"/>
                <a:cs typeface="Times New Roman" panose="02020603050405020304" pitchFamily="18" charset="0"/>
              </a:rPr>
              <a:t>) in Temotu Province, though a slightly different context.</a:t>
            </a:r>
          </a:p>
          <a:p>
            <a:pPr defTabSz="931774">
              <a:defRPr/>
            </a:pPr>
            <a:endParaRPr lang="en-NZ" b="1" u="sng"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endParaRPr lang="en-NZ" b="1" u="sng"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r>
              <a:rPr lang="en-NZ" b="1" u="sng"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For the Next Slides – I will ask Philip Kanairara, to come and take us through them.</a:t>
            </a:r>
            <a:r>
              <a:rPr lang="en-NZ" u="sng"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p>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pPr defTabSz="931774">
              <a:defRPr/>
            </a:pPr>
            <a:endParaRPr lang="en-NZ"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NZ"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3AB365A-7F68-4A11-BAB0-B6C97C4AFD44}" type="slidenum">
              <a:rPr lang="en-GB" smtClean="0"/>
              <a:t>8</a:t>
            </a:fld>
            <a:endParaRPr lang="en-GB"/>
          </a:p>
        </p:txBody>
      </p:sp>
    </p:spTree>
    <p:extLst>
      <p:ext uri="{BB962C8B-B14F-4D97-AF65-F5344CB8AC3E}">
        <p14:creationId xmlns:p14="http://schemas.microsoft.com/office/powerpoint/2010/main" val="855114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3AB365A-7F68-4A11-BAB0-B6C97C4AFD44}" type="slidenum">
              <a:rPr lang="en-GB" smtClean="0"/>
              <a:t>11</a:t>
            </a:fld>
            <a:endParaRPr lang="en-GB"/>
          </a:p>
        </p:txBody>
      </p:sp>
    </p:spTree>
    <p:extLst>
      <p:ext uri="{BB962C8B-B14F-4D97-AF65-F5344CB8AC3E}">
        <p14:creationId xmlns:p14="http://schemas.microsoft.com/office/powerpoint/2010/main" val="3061953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Point 2 – operational challenge - counting challenges, Malaita has 14 constituencies and 33 wards.  Identify 47 venues for the counting in Auki will be a challenge. If to be countered at the constituencies – police constraints will be a problem. Those are the challenges but the Commission is prepared to deliver that election promise once the necessary laws are passed to implement the idea of simultaneous elections. </a:t>
            </a:r>
          </a:p>
        </p:txBody>
      </p:sp>
      <p:sp>
        <p:nvSpPr>
          <p:cNvPr id="4" name="Slide Number Placeholder 3"/>
          <p:cNvSpPr>
            <a:spLocks noGrp="1"/>
          </p:cNvSpPr>
          <p:nvPr>
            <p:ph type="sldNum" sz="quarter" idx="5"/>
          </p:nvPr>
        </p:nvSpPr>
        <p:spPr/>
        <p:txBody>
          <a:bodyPr/>
          <a:lstStyle/>
          <a:p>
            <a:fld id="{B3AB365A-7F68-4A11-BAB0-B6C97C4AFD44}" type="slidenum">
              <a:rPr lang="en-GB" smtClean="0"/>
              <a:pPr/>
              <a:t>12</a:t>
            </a:fld>
            <a:endParaRPr lang="en-GB"/>
          </a:p>
        </p:txBody>
      </p:sp>
    </p:spTree>
    <p:extLst>
      <p:ext uri="{BB962C8B-B14F-4D97-AF65-F5344CB8AC3E}">
        <p14:creationId xmlns:p14="http://schemas.microsoft.com/office/powerpoint/2010/main" val="2494966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3AB365A-7F68-4A11-BAB0-B6C97C4AFD44}" type="slidenum">
              <a:rPr lang="en-GB" smtClean="0"/>
              <a:pPr/>
              <a:t>13</a:t>
            </a:fld>
            <a:endParaRPr lang="en-GB"/>
          </a:p>
        </p:txBody>
      </p:sp>
    </p:spTree>
    <p:extLst>
      <p:ext uri="{BB962C8B-B14F-4D97-AF65-F5344CB8AC3E}">
        <p14:creationId xmlns:p14="http://schemas.microsoft.com/office/powerpoint/2010/main" val="1488105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AAD68-DF04-E6C8-C233-5ED2D229C11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NZ"/>
          </a:p>
        </p:txBody>
      </p:sp>
      <p:sp>
        <p:nvSpPr>
          <p:cNvPr id="3" name="Subtitle 2">
            <a:extLst>
              <a:ext uri="{FF2B5EF4-FFF2-40B4-BE49-F238E27FC236}">
                <a16:creationId xmlns:a16="http://schemas.microsoft.com/office/drawing/2014/main" id="{24544972-D5A0-8571-CF05-A7F16E6B3D5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A927D0B8-A20B-25D5-C54E-027434152C4D}"/>
              </a:ext>
            </a:extLst>
          </p:cNvPr>
          <p:cNvSpPr>
            <a:spLocks noGrp="1"/>
          </p:cNvSpPr>
          <p:nvPr>
            <p:ph type="dt" sz="half" idx="10"/>
          </p:nvPr>
        </p:nvSpPr>
        <p:spPr/>
        <p:txBody>
          <a:bodyPr/>
          <a:lstStyle/>
          <a:p>
            <a:fld id="{CC89FC2D-7B2E-46B5-A0F1-16D72EB7DF8F}" type="datetimeFigureOut">
              <a:rPr lang="en-AU" smtClean="0"/>
              <a:t>7/03/2023</a:t>
            </a:fld>
            <a:endParaRPr lang="en-AU"/>
          </a:p>
        </p:txBody>
      </p:sp>
      <p:sp>
        <p:nvSpPr>
          <p:cNvPr id="5" name="Footer Placeholder 4">
            <a:extLst>
              <a:ext uri="{FF2B5EF4-FFF2-40B4-BE49-F238E27FC236}">
                <a16:creationId xmlns:a16="http://schemas.microsoft.com/office/drawing/2014/main" id="{4103FBFD-5F7A-5567-6402-0E8A938629C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836D809-ABB4-61E7-843B-97192431CA82}"/>
              </a:ext>
            </a:extLst>
          </p:cNvPr>
          <p:cNvSpPr>
            <a:spLocks noGrp="1"/>
          </p:cNvSpPr>
          <p:nvPr>
            <p:ph type="sldNum" sz="quarter" idx="12"/>
          </p:nvPr>
        </p:nvSpPr>
        <p:spPr/>
        <p:txBody>
          <a:bodyPr/>
          <a:lstStyle/>
          <a:p>
            <a:fld id="{08022C21-41E6-4BC0-9C33-DF0AC8471B8B}" type="slidenum">
              <a:rPr lang="en-AU" smtClean="0"/>
              <a:t>‹#›</a:t>
            </a:fld>
            <a:endParaRPr lang="en-AU"/>
          </a:p>
        </p:txBody>
      </p:sp>
    </p:spTree>
    <p:extLst>
      <p:ext uri="{BB962C8B-B14F-4D97-AF65-F5344CB8AC3E}">
        <p14:creationId xmlns:p14="http://schemas.microsoft.com/office/powerpoint/2010/main" val="1781796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86BAB-8ACF-21BA-112E-4D154D3DB76F}"/>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91DFBAD7-354E-B2B9-105E-5681E1DCD9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44DF7F8-342B-EBDB-F204-F468967E01E8}"/>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5" name="Footer Placeholder 4">
            <a:extLst>
              <a:ext uri="{FF2B5EF4-FFF2-40B4-BE49-F238E27FC236}">
                <a16:creationId xmlns:a16="http://schemas.microsoft.com/office/drawing/2014/main" id="{98599579-8E75-9043-1329-D85E484832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E0A4A1-3A8D-EF3F-CDB5-420D9438242F}"/>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7264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8D4650-8D15-CFF2-F210-8F987727771F}"/>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5E4BBC-158C-68F6-57CE-A5F1ED8D452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6A4120D-4652-E0B8-A125-678EA831D4AF}"/>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5" name="Footer Placeholder 4">
            <a:extLst>
              <a:ext uri="{FF2B5EF4-FFF2-40B4-BE49-F238E27FC236}">
                <a16:creationId xmlns:a16="http://schemas.microsoft.com/office/drawing/2014/main" id="{8BD9ADBA-B54B-CB53-D5B0-4A264440C6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EEB8D21-380A-9F89-ACBC-7188D3102447}"/>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1787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14DC9-9FB2-B32B-B59A-E0C0B0257A6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93D4AE6-4226-A4F2-DA4D-E13B13E02C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544094A-0C89-EB55-5AE4-3AFA03B63364}"/>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5" name="Footer Placeholder 4">
            <a:extLst>
              <a:ext uri="{FF2B5EF4-FFF2-40B4-BE49-F238E27FC236}">
                <a16:creationId xmlns:a16="http://schemas.microsoft.com/office/drawing/2014/main" id="{19626D82-C238-984D-A549-52D18CFE5E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C0B264-C25D-5DE7-B955-E5287528925E}"/>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63186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A1F2A-6FDC-9A7A-2A05-262EE5C5535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54A27354-D4A4-6C36-67C4-A636450FE15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B981F9-BB63-7AD7-0AEB-89CAD5183B89}"/>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5" name="Footer Placeholder 4">
            <a:extLst>
              <a:ext uri="{FF2B5EF4-FFF2-40B4-BE49-F238E27FC236}">
                <a16:creationId xmlns:a16="http://schemas.microsoft.com/office/drawing/2014/main" id="{569290B3-83AF-D486-C8E1-8EB4D01EC56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ADA605-00C2-9063-DACC-DF1B5BBE3AC5}"/>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09641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6AD3-9B11-3791-438D-ED095D0B5D4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3EE57314-C014-41FE-AF31-FFCC7728CF4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4B16138A-1CF2-23E8-230C-C2421043CE0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087A2C7D-434C-C153-9913-8A58BAA7325D}"/>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6" name="Footer Placeholder 5">
            <a:extLst>
              <a:ext uri="{FF2B5EF4-FFF2-40B4-BE49-F238E27FC236}">
                <a16:creationId xmlns:a16="http://schemas.microsoft.com/office/drawing/2014/main" id="{4249B84E-8AA1-7E71-1EB1-BCF431D7D8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E7B575-4898-3309-022B-2FA675EC9890}"/>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0510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1DEB-4542-958F-A054-2BD4D515CBAC}"/>
              </a:ext>
            </a:extLst>
          </p:cNvPr>
          <p:cNvSpPr>
            <a:spLocks noGrp="1"/>
          </p:cNvSpPr>
          <p:nvPr>
            <p:ph type="title"/>
          </p:nvPr>
        </p:nvSpPr>
        <p:spPr>
          <a:xfrm>
            <a:off x="629841" y="365126"/>
            <a:ext cx="78867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E46711D5-9FFF-4ED8-030F-217A5AA1995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7656E03-BD66-5752-8791-20D74BFBD8D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46769EC-2279-B489-9A5C-0A7E6D79D3A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F05F5BE-A057-9745-A3D7-C0CDD089AE7E}"/>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72CE577-2CE7-DEE4-A258-8A35DF14530E}"/>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8" name="Footer Placeholder 7">
            <a:extLst>
              <a:ext uri="{FF2B5EF4-FFF2-40B4-BE49-F238E27FC236}">
                <a16:creationId xmlns:a16="http://schemas.microsoft.com/office/drawing/2014/main" id="{8D8E0E8B-7E23-2357-E493-605BA97803F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3863A7E-A4CE-EDEF-14E2-A467BE21374E}"/>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09159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AFA95-76ED-350C-D09C-6FE784ACB4ED}"/>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FFF3E9A9-8758-0A32-D83D-6DD7C3E76061}"/>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4" name="Footer Placeholder 3">
            <a:extLst>
              <a:ext uri="{FF2B5EF4-FFF2-40B4-BE49-F238E27FC236}">
                <a16:creationId xmlns:a16="http://schemas.microsoft.com/office/drawing/2014/main" id="{B276898A-41E2-324C-14A7-B533BBC92FB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9EB3267-377B-BED5-6904-2E3AC7D462B8}"/>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45613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1A762-32B6-CCE1-468F-8526AF048518}"/>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3" name="Footer Placeholder 2">
            <a:extLst>
              <a:ext uri="{FF2B5EF4-FFF2-40B4-BE49-F238E27FC236}">
                <a16:creationId xmlns:a16="http://schemas.microsoft.com/office/drawing/2014/main" id="{FBFAFF36-7059-BCD7-637E-520DC23FD0B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6A4D4AD-EEBC-7AEE-5F10-DE130E291F69}"/>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286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FB09E-5A66-1450-5712-3AE4D616A00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516DA95F-DE87-B274-8CF3-614A3A3F81A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8583EE5A-03A6-D474-F0D2-62602A24DEF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E0331BD-DF3D-F1AC-BEBC-6C6B708F28AC}"/>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6" name="Footer Placeholder 5">
            <a:extLst>
              <a:ext uri="{FF2B5EF4-FFF2-40B4-BE49-F238E27FC236}">
                <a16:creationId xmlns:a16="http://schemas.microsoft.com/office/drawing/2014/main" id="{55656C72-AC89-79F6-3280-F7C881B2ACC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B455201-BB29-8893-43D2-524B30828E02}"/>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9765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6A539-A7F2-3032-554E-18D93A84C9F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67DC927C-ED8D-6511-76B9-4F10EC750A2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NZ"/>
          </a:p>
        </p:txBody>
      </p:sp>
      <p:sp>
        <p:nvSpPr>
          <p:cNvPr id="4" name="Text Placeholder 3">
            <a:extLst>
              <a:ext uri="{FF2B5EF4-FFF2-40B4-BE49-F238E27FC236}">
                <a16:creationId xmlns:a16="http://schemas.microsoft.com/office/drawing/2014/main" id="{1BEC271F-B5CD-D613-96AB-317183F84AB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7352A5B-3B95-88A9-5E91-378002FE60F6}"/>
              </a:ext>
            </a:extLst>
          </p:cNvPr>
          <p:cNvSpPr>
            <a:spLocks noGrp="1"/>
          </p:cNvSpPr>
          <p:nvPr>
            <p:ph type="dt" sz="half" idx="10"/>
          </p:nvPr>
        </p:nvSpPr>
        <p:spPr/>
        <p:txBody>
          <a:bodyPr/>
          <a:lstStyle/>
          <a:p>
            <a:fld id="{C764DE79-268F-4C1A-8933-263129D2AF90}" type="datetimeFigureOut">
              <a:rPr lang="en-US" smtClean="0"/>
              <a:t>3/7/2023</a:t>
            </a:fld>
            <a:endParaRPr lang="en-US" dirty="0"/>
          </a:p>
        </p:txBody>
      </p:sp>
      <p:sp>
        <p:nvSpPr>
          <p:cNvPr id="6" name="Footer Placeholder 5">
            <a:extLst>
              <a:ext uri="{FF2B5EF4-FFF2-40B4-BE49-F238E27FC236}">
                <a16:creationId xmlns:a16="http://schemas.microsoft.com/office/drawing/2014/main" id="{66D6C424-6679-7648-515B-8B564F06A0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5459FCD-8029-B920-A18D-348E9700327F}"/>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5837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7C7F39-6428-6159-ABFF-47B1383BD6D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6492324-3035-A473-CDEE-28976D48600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1E4F07-16CA-85E5-BA70-433E9E0569B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smtClean="0"/>
              <a:t>3/7/2023</a:t>
            </a:fld>
            <a:endParaRPr lang="en-US" dirty="0"/>
          </a:p>
        </p:txBody>
      </p:sp>
      <p:sp>
        <p:nvSpPr>
          <p:cNvPr id="5" name="Footer Placeholder 4">
            <a:extLst>
              <a:ext uri="{FF2B5EF4-FFF2-40B4-BE49-F238E27FC236}">
                <a16:creationId xmlns:a16="http://schemas.microsoft.com/office/drawing/2014/main" id="{7C6CED64-DF31-C4C7-8028-66E2CD57C3D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7133B02-3420-CF7F-CB56-0EF9F9A6007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smtClean="0"/>
              <a:t>‹#›</a:t>
            </a:fld>
            <a:endParaRPr lang="en-US" dirty="0"/>
          </a:p>
        </p:txBody>
      </p:sp>
      <p:sp>
        <p:nvSpPr>
          <p:cNvPr id="7" name="Date Placeholder 3">
            <a:extLst>
              <a:ext uri="{FF2B5EF4-FFF2-40B4-BE49-F238E27FC236}">
                <a16:creationId xmlns:a16="http://schemas.microsoft.com/office/drawing/2014/main" id="{1E595E41-CE43-0246-5F29-A11D27F7388F}"/>
              </a:ext>
            </a:extLst>
          </p:cNvPr>
          <p:cNvSpPr txBox="1">
            <a:spLocks/>
          </p:cNvSpPr>
          <p:nvPr userDrawn="1"/>
        </p:nvSpPr>
        <p:spPr>
          <a:xfrm>
            <a:off x="628650" y="6356351"/>
            <a:ext cx="20574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764DE79-268F-4C1A-8933-263129D2AF90}" type="datetimeFigureOut">
              <a:rPr lang="en-US" sz="1350" smtClean="0"/>
              <a:pPr/>
              <a:t>3/7/2023</a:t>
            </a:fld>
            <a:endParaRPr lang="en-US" sz="1350" dirty="0"/>
          </a:p>
        </p:txBody>
      </p:sp>
      <p:sp>
        <p:nvSpPr>
          <p:cNvPr id="8" name="Slide Number Placeholder 5">
            <a:extLst>
              <a:ext uri="{FF2B5EF4-FFF2-40B4-BE49-F238E27FC236}">
                <a16:creationId xmlns:a16="http://schemas.microsoft.com/office/drawing/2014/main" id="{E7C5921C-8B10-93E7-44E4-244258EC622D}"/>
              </a:ext>
            </a:extLst>
          </p:cNvPr>
          <p:cNvSpPr txBox="1">
            <a:spLocks/>
          </p:cNvSpPr>
          <p:nvPr userDrawn="1"/>
        </p:nvSpPr>
        <p:spPr>
          <a:xfrm>
            <a:off x="6457950" y="6356351"/>
            <a:ext cx="20574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F63A3B-78C7-47BE-AE5E-E10140E04643}" type="slidenum">
              <a:rPr lang="en-US" sz="1350" smtClean="0"/>
              <a:pPr/>
              <a:t>‹#›</a:t>
            </a:fld>
            <a:endParaRPr lang="en-US" sz="1350" dirty="0"/>
          </a:p>
        </p:txBody>
      </p:sp>
      <p:pic>
        <p:nvPicPr>
          <p:cNvPr id="9" name="Picture 8">
            <a:extLst>
              <a:ext uri="{FF2B5EF4-FFF2-40B4-BE49-F238E27FC236}">
                <a16:creationId xmlns:a16="http://schemas.microsoft.com/office/drawing/2014/main" id="{272E040B-BB2D-9009-77F4-A2405D6B68D3}"/>
              </a:ext>
            </a:extLst>
          </p:cNvPr>
          <p:cNvPicPr>
            <a:picLocks noChangeAspect="1"/>
          </p:cNvPicPr>
          <p:nvPr userDrawn="1"/>
        </p:nvPicPr>
        <p:blipFill>
          <a:blip r:embed="rId13"/>
          <a:stretch>
            <a:fillRect/>
          </a:stretch>
        </p:blipFill>
        <p:spPr>
          <a:xfrm flipV="1">
            <a:off x="-10462" y="5147710"/>
            <a:ext cx="3906164" cy="1710290"/>
          </a:xfrm>
          <a:prstGeom prst="rect">
            <a:avLst/>
          </a:prstGeom>
        </p:spPr>
      </p:pic>
      <p:pic>
        <p:nvPicPr>
          <p:cNvPr id="10" name="Picture 9">
            <a:extLst>
              <a:ext uri="{FF2B5EF4-FFF2-40B4-BE49-F238E27FC236}">
                <a16:creationId xmlns:a16="http://schemas.microsoft.com/office/drawing/2014/main" id="{192B5ADE-BEDA-970F-82C8-42C5DC8F8CF8}"/>
              </a:ext>
            </a:extLst>
          </p:cNvPr>
          <p:cNvPicPr>
            <a:picLocks noChangeAspect="1"/>
          </p:cNvPicPr>
          <p:nvPr userDrawn="1"/>
        </p:nvPicPr>
        <p:blipFill>
          <a:blip r:embed="rId13"/>
          <a:stretch>
            <a:fillRect/>
          </a:stretch>
        </p:blipFill>
        <p:spPr>
          <a:xfrm>
            <a:off x="3895702" y="5152289"/>
            <a:ext cx="3929452" cy="1720486"/>
          </a:xfrm>
          <a:prstGeom prst="rect">
            <a:avLst/>
          </a:prstGeom>
        </p:spPr>
      </p:pic>
      <p:pic>
        <p:nvPicPr>
          <p:cNvPr id="11" name="Picture 10">
            <a:extLst>
              <a:ext uri="{FF2B5EF4-FFF2-40B4-BE49-F238E27FC236}">
                <a16:creationId xmlns:a16="http://schemas.microsoft.com/office/drawing/2014/main" id="{012B2590-15B2-B803-465D-938A8E35483E}"/>
              </a:ext>
            </a:extLst>
          </p:cNvPr>
          <p:cNvPicPr>
            <a:picLocks noChangeAspect="1"/>
          </p:cNvPicPr>
          <p:nvPr userDrawn="1"/>
        </p:nvPicPr>
        <p:blipFill>
          <a:blip r:embed="rId13"/>
          <a:stretch>
            <a:fillRect/>
          </a:stretch>
        </p:blipFill>
        <p:spPr>
          <a:xfrm>
            <a:off x="5760016" y="5147711"/>
            <a:ext cx="3453269" cy="1729643"/>
          </a:xfrm>
          <a:prstGeom prst="rect">
            <a:avLst/>
          </a:prstGeom>
        </p:spPr>
      </p:pic>
      <p:pic>
        <p:nvPicPr>
          <p:cNvPr id="12" name="Picture 11">
            <a:extLst>
              <a:ext uri="{FF2B5EF4-FFF2-40B4-BE49-F238E27FC236}">
                <a16:creationId xmlns:a16="http://schemas.microsoft.com/office/drawing/2014/main" id="{ED8C2866-5B6E-1E31-83A6-7AB137B3DC9E}"/>
              </a:ext>
            </a:extLst>
          </p:cNvPr>
          <p:cNvPicPr>
            <a:picLocks noChangeAspect="1"/>
          </p:cNvPicPr>
          <p:nvPr userDrawn="1"/>
        </p:nvPicPr>
        <p:blipFill>
          <a:blip r:embed="rId14"/>
          <a:stretch>
            <a:fillRect/>
          </a:stretch>
        </p:blipFill>
        <p:spPr>
          <a:xfrm>
            <a:off x="7085086" y="21964"/>
            <a:ext cx="1801372" cy="1801372"/>
          </a:xfrm>
          <a:prstGeom prst="rect">
            <a:avLst/>
          </a:prstGeom>
        </p:spPr>
      </p:pic>
      <p:pic>
        <p:nvPicPr>
          <p:cNvPr id="13" name="Picture 12">
            <a:extLst>
              <a:ext uri="{FF2B5EF4-FFF2-40B4-BE49-F238E27FC236}">
                <a16:creationId xmlns:a16="http://schemas.microsoft.com/office/drawing/2014/main" id="{0ADBA728-1117-3D2E-6270-C8083C60EA7A}"/>
              </a:ext>
            </a:extLst>
          </p:cNvPr>
          <p:cNvPicPr>
            <a:picLocks noChangeAspect="1"/>
          </p:cNvPicPr>
          <p:nvPr userDrawn="1"/>
        </p:nvPicPr>
        <p:blipFill>
          <a:blip r:embed="rId14"/>
          <a:stretch>
            <a:fillRect/>
          </a:stretch>
        </p:blipFill>
        <p:spPr>
          <a:xfrm>
            <a:off x="3436336" y="5092491"/>
            <a:ext cx="1801372" cy="1801372"/>
          </a:xfrm>
          <a:prstGeom prst="rect">
            <a:avLst/>
          </a:prstGeom>
        </p:spPr>
      </p:pic>
    </p:spTree>
    <p:extLst>
      <p:ext uri="{BB962C8B-B14F-4D97-AF65-F5344CB8AC3E}">
        <p14:creationId xmlns:p14="http://schemas.microsoft.com/office/powerpoint/2010/main" val="428197813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7B39C-7CEB-6A04-384E-C18B3DC1C12D}"/>
              </a:ext>
            </a:extLst>
          </p:cNvPr>
          <p:cNvSpPr>
            <a:spLocks noGrp="1"/>
          </p:cNvSpPr>
          <p:nvPr>
            <p:ph type="title"/>
          </p:nvPr>
        </p:nvSpPr>
        <p:spPr/>
        <p:txBody>
          <a:bodyPr>
            <a:normAutofit fontScale="90000"/>
          </a:bodyPr>
          <a:lstStyle/>
          <a:p>
            <a:pPr algn="ctr"/>
            <a:r>
              <a:rPr lang="en-NZ" b="1" dirty="0">
                <a:latin typeface="Cambria" panose="02040503050406030204" pitchFamily="18" charset="0"/>
                <a:ea typeface="Cambria" panose="02040503050406030204" pitchFamily="18" charset="0"/>
              </a:rPr>
              <a:t>SIEC BA5</a:t>
            </a:r>
            <a:br>
              <a:rPr lang="en-NZ" b="1" dirty="0">
                <a:latin typeface="Cambria" panose="02040503050406030204" pitchFamily="18" charset="0"/>
                <a:ea typeface="Cambria" panose="02040503050406030204" pitchFamily="18" charset="0"/>
              </a:rPr>
            </a:br>
            <a:r>
              <a:rPr lang="en-NZ" b="1" dirty="0">
                <a:latin typeface="Cambria" panose="02040503050406030204" pitchFamily="18" charset="0"/>
                <a:ea typeface="Cambria" panose="02040503050406030204" pitchFamily="18" charset="0"/>
              </a:rPr>
              <a:t>3 MARCH 2023</a:t>
            </a:r>
            <a:br>
              <a:rPr lang="en-NZ" b="1" dirty="0">
                <a:latin typeface="Cambria" panose="02040503050406030204" pitchFamily="18" charset="0"/>
                <a:ea typeface="Cambria" panose="02040503050406030204" pitchFamily="18" charset="0"/>
              </a:rPr>
            </a:br>
            <a:r>
              <a:rPr lang="en-NZ" b="1" dirty="0">
                <a:latin typeface="Cambria" panose="02040503050406030204" pitchFamily="18" charset="0"/>
                <a:ea typeface="Cambria" panose="02040503050406030204" pitchFamily="18" charset="0"/>
              </a:rPr>
              <a:t>MENDANA HOTEL</a:t>
            </a:r>
          </a:p>
        </p:txBody>
      </p:sp>
      <p:sp>
        <p:nvSpPr>
          <p:cNvPr id="3" name="Content Placeholder 2">
            <a:extLst>
              <a:ext uri="{FF2B5EF4-FFF2-40B4-BE49-F238E27FC236}">
                <a16:creationId xmlns:a16="http://schemas.microsoft.com/office/drawing/2014/main" id="{EF6BF646-5403-346D-463D-C71F21F453A5}"/>
              </a:ext>
            </a:extLst>
          </p:cNvPr>
          <p:cNvSpPr>
            <a:spLocks noGrp="1"/>
          </p:cNvSpPr>
          <p:nvPr>
            <p:ph idx="1"/>
          </p:nvPr>
        </p:nvSpPr>
        <p:spPr/>
        <p:txBody>
          <a:bodyPr/>
          <a:lstStyle/>
          <a:p>
            <a:endParaRPr lang="en-NZ" dirty="0"/>
          </a:p>
        </p:txBody>
      </p:sp>
      <p:pic>
        <p:nvPicPr>
          <p:cNvPr id="4" name="Picture 3">
            <a:extLst>
              <a:ext uri="{FF2B5EF4-FFF2-40B4-BE49-F238E27FC236}">
                <a16:creationId xmlns:a16="http://schemas.microsoft.com/office/drawing/2014/main" id="{DC804F0B-1109-4E90-6BEC-CBDDF7E1AA3C}"/>
              </a:ext>
            </a:extLst>
          </p:cNvPr>
          <p:cNvPicPr>
            <a:picLocks noChangeAspect="1"/>
          </p:cNvPicPr>
          <p:nvPr/>
        </p:nvPicPr>
        <p:blipFill>
          <a:blip r:embed="rId2"/>
          <a:stretch>
            <a:fillRect/>
          </a:stretch>
        </p:blipFill>
        <p:spPr>
          <a:xfrm>
            <a:off x="0" y="1825626"/>
            <a:ext cx="9144000" cy="3329470"/>
          </a:xfrm>
          <a:prstGeom prst="rect">
            <a:avLst/>
          </a:prstGeom>
        </p:spPr>
      </p:pic>
    </p:spTree>
    <p:extLst>
      <p:ext uri="{BB962C8B-B14F-4D97-AF65-F5344CB8AC3E}">
        <p14:creationId xmlns:p14="http://schemas.microsoft.com/office/powerpoint/2010/main" val="1791383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2F56A-5BAC-5D30-0ACF-7DD06D109294}"/>
              </a:ext>
            </a:extLst>
          </p:cNvPr>
          <p:cNvSpPr>
            <a:spLocks noGrp="1"/>
          </p:cNvSpPr>
          <p:nvPr>
            <p:ph type="title"/>
          </p:nvPr>
        </p:nvSpPr>
        <p:spPr>
          <a:xfrm>
            <a:off x="623888" y="359597"/>
            <a:ext cx="7886700" cy="914399"/>
          </a:xfrm>
        </p:spPr>
        <p:txBody>
          <a:bodyPr>
            <a:normAutofit/>
          </a:bodyPr>
          <a:lstStyle/>
          <a:p>
            <a:pPr algn="ctr"/>
            <a:r>
              <a:rPr lang="en-NZ" b="1" dirty="0">
                <a:latin typeface="Arial Black" panose="020B0A04020102020204" pitchFamily="34" charset="0"/>
              </a:rPr>
              <a:t>Ballot Papers</a:t>
            </a:r>
          </a:p>
        </p:txBody>
      </p:sp>
      <p:pic>
        <p:nvPicPr>
          <p:cNvPr id="5" name="Picture 4">
            <a:extLst>
              <a:ext uri="{FF2B5EF4-FFF2-40B4-BE49-F238E27FC236}">
                <a16:creationId xmlns:a16="http://schemas.microsoft.com/office/drawing/2014/main" id="{C40DB8FB-D953-1539-924D-533EE1C0EC75}"/>
              </a:ext>
            </a:extLst>
          </p:cNvPr>
          <p:cNvPicPr>
            <a:picLocks noChangeAspect="1"/>
          </p:cNvPicPr>
          <p:nvPr/>
        </p:nvPicPr>
        <p:blipFill>
          <a:blip r:embed="rId2"/>
          <a:stretch>
            <a:fillRect/>
          </a:stretch>
        </p:blipFill>
        <p:spPr>
          <a:xfrm>
            <a:off x="633412" y="1273996"/>
            <a:ext cx="7627010" cy="558400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44752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57" y="213808"/>
            <a:ext cx="8566651" cy="1220138"/>
          </a:xfrm>
        </p:spPr>
        <p:txBody>
          <a:bodyPr>
            <a:normAutofit/>
          </a:bodyPr>
          <a:lstStyle/>
          <a:p>
            <a:r>
              <a:rPr lang="en-US" b="1" dirty="0">
                <a:solidFill>
                  <a:schemeClr val="accent1"/>
                </a:solidFill>
                <a:latin typeface="Arial" panose="020B0604020202020204" pitchFamily="34" charset="0"/>
                <a:cs typeface="Arial" panose="020B0604020202020204" pitchFamily="34" charset="0"/>
              </a:rPr>
              <a:t>Advantages and Disadvantages of simultaneous elections  </a:t>
            </a:r>
            <a:endParaRPr lang="en-AU" b="1" dirty="0">
              <a:solidFill>
                <a:schemeClr val="accent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93779" y="1454728"/>
            <a:ext cx="8731280" cy="4094018"/>
          </a:xfrm>
        </p:spPr>
        <p:txBody>
          <a:bodyPr>
            <a:normAutofit/>
          </a:bodyPr>
          <a:lstStyle/>
          <a:p>
            <a:r>
              <a:rPr lang="en-US" sz="4000" b="1" dirty="0">
                <a:solidFill>
                  <a:srgbClr val="0070C0"/>
                </a:solidFill>
              </a:rPr>
              <a:t>Advantages: </a:t>
            </a:r>
          </a:p>
          <a:p>
            <a:pPr marL="914400" lvl="1" indent="-457200" algn="just">
              <a:buAutoNum type="arabicPeriod"/>
            </a:pPr>
            <a:r>
              <a:rPr lang="en-AU" sz="2000" dirty="0">
                <a:latin typeface="Arial" panose="020B0604020202020204" pitchFamily="34" charset="0"/>
                <a:cs typeface="Arial" panose="020B0604020202020204" pitchFamily="34" charset="0"/>
              </a:rPr>
              <a:t>Significant reduction of logistics and administrative expenses due to one joint election instead of two separate elections;</a:t>
            </a:r>
          </a:p>
          <a:p>
            <a:pPr marL="914400" lvl="1" indent="-457200" algn="just">
              <a:buAutoNum type="arabicPeriod"/>
            </a:pPr>
            <a:r>
              <a:rPr lang="en-AU" sz="2400" dirty="0">
                <a:latin typeface="Arial" panose="020B0604020202020204" pitchFamily="34" charset="0"/>
                <a:cs typeface="Arial" panose="020B0604020202020204" pitchFamily="34" charset="0"/>
              </a:rPr>
              <a:t>Political parties making presence at the provincial and council level; </a:t>
            </a:r>
          </a:p>
          <a:p>
            <a:pPr marL="914400" lvl="1" indent="-457200" algn="just">
              <a:buAutoNum type="arabicPeriod"/>
            </a:pPr>
            <a:r>
              <a:rPr lang="en-AU" sz="2000" dirty="0">
                <a:latin typeface="Arial" panose="020B0604020202020204" pitchFamily="34" charset="0"/>
                <a:cs typeface="Arial" panose="020B0604020202020204" pitchFamily="34" charset="0"/>
              </a:rPr>
              <a:t>Reduction of political party expenses if they are to involve in provincial/council elections; </a:t>
            </a:r>
          </a:p>
          <a:p>
            <a:pPr marL="914400" lvl="1" indent="-457200" algn="just">
              <a:buAutoNum type="arabicPeriod"/>
            </a:pPr>
            <a:r>
              <a:rPr lang="en-AU" sz="2400" dirty="0">
                <a:latin typeface="Arial" panose="020B0604020202020204" pitchFamily="34" charset="0"/>
                <a:cs typeface="Arial" panose="020B0604020202020204" pitchFamily="34" charset="0"/>
              </a:rPr>
              <a:t>Higher turn out for provincial elections; </a:t>
            </a:r>
          </a:p>
          <a:p>
            <a:pPr marL="914400" lvl="1" indent="-457200" algn="just">
              <a:buAutoNum type="arabicPeriod"/>
            </a:pPr>
            <a:r>
              <a:rPr lang="en-AU" sz="2400" dirty="0">
                <a:latin typeface="Arial" panose="020B0604020202020204" pitchFamily="34" charset="0"/>
                <a:cs typeface="Arial" panose="020B0604020202020204" pitchFamily="34" charset="0"/>
              </a:rPr>
              <a:t>Minimised work disruption for civil servants;</a:t>
            </a:r>
          </a:p>
          <a:p>
            <a:pPr marL="914400" lvl="1" indent="-457200" algn="just">
              <a:buAutoNum type="arabicPeriod"/>
            </a:pPr>
            <a:r>
              <a:rPr lang="en-AU" sz="2400" dirty="0">
                <a:latin typeface="Arial" panose="020B0604020202020204" pitchFamily="34" charset="0"/>
                <a:cs typeface="Arial" panose="020B0604020202020204" pitchFamily="34" charset="0"/>
              </a:rPr>
              <a:t>Reduce potential voter fatigue</a:t>
            </a:r>
          </a:p>
          <a:p>
            <a:endParaRPr lang="en-US" sz="4000" dirty="0"/>
          </a:p>
          <a:p>
            <a:endParaRPr lang="en-AU" sz="4000" dirty="0"/>
          </a:p>
        </p:txBody>
      </p:sp>
    </p:spTree>
    <p:extLst>
      <p:ext uri="{BB962C8B-B14F-4D97-AF65-F5344CB8AC3E}">
        <p14:creationId xmlns:p14="http://schemas.microsoft.com/office/powerpoint/2010/main" val="1786520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57" y="213806"/>
            <a:ext cx="8641383" cy="1245601"/>
          </a:xfrm>
        </p:spPr>
        <p:txBody>
          <a:bodyPr/>
          <a:lstStyle/>
          <a:p>
            <a:r>
              <a:rPr lang="en-AU" b="1" dirty="0">
                <a:solidFill>
                  <a:srgbClr val="0070C0"/>
                </a:solidFill>
                <a:latin typeface="Arial Rounded MT Bold" panose="020F0704030504030204" pitchFamily="34" charset="0"/>
              </a:rPr>
              <a:t>Disadvantages </a:t>
            </a:r>
            <a:r>
              <a:rPr lang="en-AU" b="1" dirty="0">
                <a:latin typeface="Arial Rounded MT Bold" panose="020F0704030504030204" pitchFamily="34" charset="0"/>
              </a:rPr>
              <a:t> </a:t>
            </a:r>
          </a:p>
        </p:txBody>
      </p:sp>
      <p:sp>
        <p:nvSpPr>
          <p:cNvPr id="3" name="Content Placeholder 2"/>
          <p:cNvSpPr>
            <a:spLocks noGrp="1"/>
          </p:cNvSpPr>
          <p:nvPr>
            <p:ph idx="1"/>
          </p:nvPr>
        </p:nvSpPr>
        <p:spPr>
          <a:xfrm>
            <a:off x="193779" y="1056068"/>
            <a:ext cx="8821432" cy="4507605"/>
          </a:xfrm>
        </p:spPr>
        <p:txBody>
          <a:bodyPr/>
          <a:lstStyle/>
          <a:p>
            <a:pPr marL="457200" indent="-457200">
              <a:buAutoNum type="arabicPeriod"/>
            </a:pPr>
            <a:r>
              <a:rPr lang="en-AU" sz="2400" b="1" dirty="0">
                <a:latin typeface="Arial" panose="020B0604020202020204" pitchFamily="34" charset="0"/>
                <a:cs typeface="Arial" panose="020B0604020202020204" pitchFamily="34" charset="0"/>
              </a:rPr>
              <a:t>Relegation of provincial issues in favour of national issues during campaigns but doubtful as quality education, good medical facilities, employment creation and opportunities remain important issues at all levels;</a:t>
            </a:r>
          </a:p>
          <a:p>
            <a:pPr marL="457200" indent="-457200">
              <a:buAutoNum type="arabicPeriod"/>
            </a:pPr>
            <a:r>
              <a:rPr lang="en-AU" sz="2400" b="1" dirty="0">
                <a:latin typeface="Arial" panose="020B0604020202020204" pitchFamily="34" charset="0"/>
                <a:cs typeface="Arial" panose="020B0604020202020204" pitchFamily="34" charset="0"/>
              </a:rPr>
              <a:t>The question of the Electoral Commission’s capacity to conduct such a massive scale election;</a:t>
            </a:r>
          </a:p>
          <a:p>
            <a:pPr marL="457200" indent="-457200">
              <a:buAutoNum type="arabicPeriod"/>
            </a:pPr>
            <a:r>
              <a:rPr lang="en-AU" sz="2400" b="1" dirty="0">
                <a:latin typeface="Arial" panose="020B0604020202020204" pitchFamily="34" charset="0"/>
                <a:cs typeface="Arial" panose="020B0604020202020204" pitchFamily="34" charset="0"/>
              </a:rPr>
              <a:t>Reduction of job opportunities;</a:t>
            </a:r>
          </a:p>
          <a:p>
            <a:pPr marL="457200" indent="-457200">
              <a:buAutoNum type="arabicPeriod"/>
            </a:pPr>
            <a:r>
              <a:rPr lang="en-AU" sz="2400" b="1" dirty="0">
                <a:latin typeface="Arial" panose="020B0604020202020204" pitchFamily="34" charset="0"/>
                <a:cs typeface="Arial" panose="020B0604020202020204" pitchFamily="34" charset="0"/>
              </a:rPr>
              <a:t>Arbitrary shortening or extension of provincial/Council if no proper consultations are conducted.  </a:t>
            </a:r>
            <a:endParaRPr lang="en-AU" dirty="0"/>
          </a:p>
          <a:p>
            <a:pPr marL="457200" indent="-457200">
              <a:buAutoNum type="arabicPeriod"/>
            </a:pPr>
            <a:r>
              <a:rPr lang="en-US" sz="2400" b="1" dirty="0">
                <a:latin typeface="Arial" panose="020B0604020202020204" pitchFamily="34" charset="0"/>
                <a:cs typeface="Arial" panose="020B0604020202020204" pitchFamily="34" charset="0"/>
              </a:rPr>
              <a:t>Lack of space for counting Stations especially in the Provinces (</a:t>
            </a:r>
            <a:r>
              <a:rPr lang="en-US" sz="2400" b="1" dirty="0">
                <a:solidFill>
                  <a:srgbClr val="FF0000"/>
                </a:solidFill>
                <a:latin typeface="Arial" panose="020B0604020202020204" pitchFamily="34" charset="0"/>
                <a:cs typeface="Arial" panose="020B0604020202020204" pitchFamily="34" charset="0"/>
              </a:rPr>
              <a:t>Operational Issue</a:t>
            </a:r>
            <a:r>
              <a:rPr lang="en-US" sz="2400" b="1" dirty="0">
                <a:latin typeface="Arial" panose="020B0604020202020204" pitchFamily="34" charset="0"/>
                <a:cs typeface="Arial" panose="020B0604020202020204" pitchFamily="34" charset="0"/>
              </a:rPr>
              <a:t>)</a:t>
            </a:r>
            <a:endParaRPr lang="en-AU"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3947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57" y="213806"/>
            <a:ext cx="8520698" cy="1245601"/>
          </a:xfrm>
        </p:spPr>
        <p:txBody>
          <a:bodyPr>
            <a:normAutofit/>
          </a:bodyPr>
          <a:lstStyle/>
          <a:p>
            <a:r>
              <a:rPr lang="en-AU" b="1" dirty="0">
                <a:solidFill>
                  <a:schemeClr val="accent1"/>
                </a:solidFill>
                <a:latin typeface="Arial Rounded MT Bold" panose="020F0704030504030204" pitchFamily="34" charset="0"/>
              </a:rPr>
              <a:t>Synchronize Election Date?</a:t>
            </a:r>
            <a:br>
              <a:rPr lang="en-AU" b="1" dirty="0">
                <a:solidFill>
                  <a:schemeClr val="accent1"/>
                </a:solidFill>
                <a:latin typeface="Arial Rounded MT Bold" panose="020F0704030504030204" pitchFamily="34" charset="0"/>
              </a:rPr>
            </a:br>
            <a:r>
              <a:rPr lang="en-AU" b="1" dirty="0">
                <a:solidFill>
                  <a:schemeClr val="accent1"/>
                </a:solidFill>
                <a:latin typeface="Arial Rounded MT Bold" panose="020F0704030504030204" pitchFamily="34" charset="0"/>
              </a:rPr>
              <a:t>How to achieve?  </a:t>
            </a:r>
          </a:p>
        </p:txBody>
      </p:sp>
      <p:sp>
        <p:nvSpPr>
          <p:cNvPr id="3" name="Content Placeholder 2"/>
          <p:cNvSpPr>
            <a:spLocks noGrp="1"/>
          </p:cNvSpPr>
          <p:nvPr>
            <p:ph idx="1"/>
          </p:nvPr>
        </p:nvSpPr>
        <p:spPr>
          <a:xfrm>
            <a:off x="224057" y="1636295"/>
            <a:ext cx="8663269" cy="4540668"/>
          </a:xfrm>
        </p:spPr>
        <p:txBody>
          <a:bodyPr/>
          <a:lstStyle/>
          <a:p>
            <a:r>
              <a:rPr lang="en-AU" sz="2400" dirty="0">
                <a:latin typeface="Arial" panose="020B0604020202020204" pitchFamily="34" charset="0"/>
                <a:cs typeface="Arial" panose="020B0604020202020204" pitchFamily="34" charset="0"/>
              </a:rPr>
              <a:t>Need one time extension or shortening of existing tenures of either National Parliament or provincial/council level or delay the election dates for the Provincial Assemblies where permitted by law.</a:t>
            </a:r>
          </a:p>
          <a:p>
            <a:r>
              <a:rPr lang="en-AU" sz="2400" dirty="0">
                <a:latin typeface="Arial" panose="020B0604020202020204" pitchFamily="34" charset="0"/>
                <a:cs typeface="Arial" panose="020B0604020202020204" pitchFamily="34" charset="0"/>
              </a:rPr>
              <a:t>Peg the simultaneous election cycle to the Parliament since parliament elections is for the whole country.</a:t>
            </a:r>
          </a:p>
          <a:p>
            <a:r>
              <a:rPr lang="en-AU" sz="2400" dirty="0">
                <a:latin typeface="Arial" panose="020B0604020202020204" pitchFamily="34" charset="0"/>
                <a:cs typeface="Arial" panose="020B0604020202020204" pitchFamily="34" charset="0"/>
              </a:rPr>
              <a:t>Also amending the Constitutional provision on parliamentary tenure requires 2/3 majority while amending the Provincial Government Act and the City Council Act will just require a simple majority. </a:t>
            </a:r>
          </a:p>
          <a:p>
            <a:pPr marL="0" indent="0">
              <a:buNone/>
            </a:pPr>
            <a:endParaRPr lang="en-AU" dirty="0"/>
          </a:p>
        </p:txBody>
      </p:sp>
    </p:spTree>
    <p:extLst>
      <p:ext uri="{BB962C8B-B14F-4D97-AF65-F5344CB8AC3E}">
        <p14:creationId xmlns:p14="http://schemas.microsoft.com/office/powerpoint/2010/main" val="1623807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4058" y="213806"/>
            <a:ext cx="8919942" cy="1245601"/>
          </a:xfrm>
        </p:spPr>
        <p:txBody>
          <a:bodyPr>
            <a:normAutofit/>
          </a:bodyPr>
          <a:lstStyle/>
          <a:p>
            <a:r>
              <a:rPr lang="en-AU" b="1" dirty="0">
                <a:latin typeface="Arial Rounded MT Bold" panose="020F0704030504030204" pitchFamily="34" charset="0"/>
              </a:rPr>
              <a:t>Synchronizing Election Date continues  </a:t>
            </a:r>
            <a:endParaRPr lang="en-AU" dirty="0"/>
          </a:p>
        </p:txBody>
      </p:sp>
      <p:sp>
        <p:nvSpPr>
          <p:cNvPr id="6" name="Content Placeholder 5"/>
          <p:cNvSpPr>
            <a:spLocks noGrp="1"/>
          </p:cNvSpPr>
          <p:nvPr>
            <p:ph idx="1"/>
          </p:nvPr>
        </p:nvSpPr>
        <p:spPr>
          <a:xfrm>
            <a:off x="193779" y="1404906"/>
            <a:ext cx="8641384" cy="4975111"/>
          </a:xfrm>
        </p:spPr>
        <p:txBody>
          <a:bodyPr/>
          <a:lstStyle/>
          <a:p>
            <a:r>
              <a:rPr lang="en-US" sz="2400" dirty="0">
                <a:latin typeface="Arial" panose="020B0604020202020204" pitchFamily="34" charset="0"/>
                <a:cs typeface="Arial" panose="020B0604020202020204" pitchFamily="34" charset="0"/>
              </a:rPr>
              <a:t>The current Parliament term ends on </a:t>
            </a:r>
            <a:r>
              <a:rPr lang="en-US" sz="2400" b="1" dirty="0">
                <a:solidFill>
                  <a:srgbClr val="0070C0"/>
                </a:solidFill>
                <a:latin typeface="Arial" panose="020B0604020202020204" pitchFamily="34" charset="0"/>
                <a:cs typeface="Arial" panose="020B0604020202020204" pitchFamily="34" charset="0"/>
              </a:rPr>
              <a:t>31</a:t>
            </a:r>
            <a:r>
              <a:rPr lang="en-US" sz="2400" b="1" baseline="30000" dirty="0">
                <a:solidFill>
                  <a:srgbClr val="0070C0"/>
                </a:solidFill>
                <a:latin typeface="Arial" panose="020B0604020202020204" pitchFamily="34" charset="0"/>
                <a:cs typeface="Arial" panose="020B0604020202020204" pitchFamily="34" charset="0"/>
              </a:rPr>
              <a:t>st</a:t>
            </a:r>
            <a:r>
              <a:rPr lang="en-US" sz="2400" b="1" dirty="0">
                <a:solidFill>
                  <a:srgbClr val="0070C0"/>
                </a:solidFill>
                <a:latin typeface="Arial" panose="020B0604020202020204" pitchFamily="34" charset="0"/>
                <a:cs typeface="Arial" panose="020B0604020202020204" pitchFamily="34" charset="0"/>
              </a:rPr>
              <a:t> December </a:t>
            </a:r>
            <a:r>
              <a:rPr lang="en-US" sz="2400" b="1" dirty="0">
                <a:latin typeface="Arial" panose="020B0604020202020204" pitchFamily="34" charset="0"/>
                <a:cs typeface="Arial" panose="020B0604020202020204" pitchFamily="34" charset="0"/>
              </a:rPr>
              <a:t>2023 </a:t>
            </a:r>
            <a:r>
              <a:rPr lang="en-US" sz="2400" b="1" dirty="0">
                <a:solidFill>
                  <a:srgbClr val="0070C0"/>
                </a:solidFill>
                <a:latin typeface="Arial" panose="020B0604020202020204" pitchFamily="34" charset="0"/>
                <a:cs typeface="Arial" panose="020B0604020202020204" pitchFamily="34" charset="0"/>
              </a:rPr>
              <a:t>as the result of the Constitution (Amendment) Act 2022</a:t>
            </a:r>
            <a:r>
              <a:rPr lang="en-US" sz="2400" b="1" dirty="0">
                <a:latin typeface="Arial" panose="020B0604020202020204" pitchFamily="34" charset="0"/>
                <a:cs typeface="Arial" panose="020B0604020202020204" pitchFamily="34" charset="0"/>
              </a:rPr>
              <a:t>. </a:t>
            </a:r>
            <a:r>
              <a:rPr lang="en-US" sz="2400" b="1" dirty="0">
                <a:solidFill>
                  <a:srgbClr val="0070C0"/>
                </a:solidFill>
                <a:latin typeface="Arial" panose="020B0604020202020204" pitchFamily="34" charset="0"/>
                <a:cs typeface="Arial" panose="020B0604020202020204" pitchFamily="34" charset="0"/>
              </a:rPr>
              <a:t>The current SIEC Plan is to have the GG issue the proclamation appointing the date of election on 24</a:t>
            </a:r>
            <a:r>
              <a:rPr lang="en-US" sz="2400" b="1" baseline="30000" dirty="0">
                <a:solidFill>
                  <a:srgbClr val="0070C0"/>
                </a:solidFill>
                <a:latin typeface="Arial" panose="020B0604020202020204" pitchFamily="34" charset="0"/>
                <a:cs typeface="Arial" panose="020B0604020202020204" pitchFamily="34" charset="0"/>
              </a:rPr>
              <a:t>th</a:t>
            </a:r>
            <a:r>
              <a:rPr lang="en-US" sz="2400" b="1" dirty="0">
                <a:solidFill>
                  <a:srgbClr val="0070C0"/>
                </a:solidFill>
                <a:latin typeface="Arial" panose="020B0604020202020204" pitchFamily="34" charset="0"/>
                <a:cs typeface="Arial" panose="020B0604020202020204" pitchFamily="34" charset="0"/>
              </a:rPr>
              <a:t> Feb 2024</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If use the standard activity timeline of 56 days for parliamentary elections, election day would fall on Wednesday </a:t>
            </a:r>
            <a:r>
              <a:rPr lang="en-US" sz="2400" b="1" dirty="0">
                <a:solidFill>
                  <a:srgbClr val="0070C0"/>
                </a:solidFill>
                <a:latin typeface="Arial" panose="020B0604020202020204" pitchFamily="34" charset="0"/>
                <a:cs typeface="Arial" panose="020B0604020202020204" pitchFamily="34" charset="0"/>
              </a:rPr>
              <a:t>17 April 2024</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see Annex A on page 11 for details. </a:t>
            </a:r>
          </a:p>
          <a:p>
            <a:r>
              <a:rPr lang="en-US" sz="2400" b="1" dirty="0">
                <a:solidFill>
                  <a:srgbClr val="0070C0"/>
                </a:solidFill>
                <a:latin typeface="Arial" panose="020B0604020202020204" pitchFamily="34" charset="0"/>
                <a:cs typeface="Arial" panose="020B0604020202020204" pitchFamily="34" charset="0"/>
              </a:rPr>
              <a:t>17 April 2024 </a:t>
            </a:r>
            <a:r>
              <a:rPr lang="en-US" sz="2400" dirty="0">
                <a:latin typeface="Arial" panose="020B0604020202020204" pitchFamily="34" charset="0"/>
                <a:cs typeface="Arial" panose="020B0604020202020204" pitchFamily="34" charset="0"/>
              </a:rPr>
              <a:t>will be the synchronize election day where the provincial assemblies and the Honiara City Council must also have their elections. </a:t>
            </a:r>
            <a:endParaRPr lang="en-AU" sz="2400" dirty="0">
              <a:latin typeface="Arial" panose="020B0604020202020204" pitchFamily="34" charset="0"/>
              <a:cs typeface="Arial" panose="020B0604020202020204" pitchFamily="34" charset="0"/>
            </a:endParaRPr>
          </a:p>
          <a:p>
            <a:endParaRPr lang="en-AU" dirty="0"/>
          </a:p>
        </p:txBody>
      </p:sp>
    </p:spTree>
    <p:extLst>
      <p:ext uri="{BB962C8B-B14F-4D97-AF65-F5344CB8AC3E}">
        <p14:creationId xmlns:p14="http://schemas.microsoft.com/office/powerpoint/2010/main" val="407686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35" y="160421"/>
            <a:ext cx="6085381" cy="1684421"/>
          </a:xfrm>
        </p:spPr>
        <p:txBody>
          <a:bodyPr>
            <a:normAutofit/>
          </a:bodyPr>
          <a:lstStyle/>
          <a:p>
            <a:pPr algn="just"/>
            <a:r>
              <a:rPr lang="en-US" sz="3600" b="1" dirty="0">
                <a:latin typeface="+mn-lt"/>
              </a:rPr>
              <a:t>So what will happen to ensure elections at all levels are held on </a:t>
            </a:r>
            <a:r>
              <a:rPr lang="en-US" sz="3600" b="1" dirty="0">
                <a:solidFill>
                  <a:srgbClr val="0070C0"/>
                </a:solidFill>
                <a:latin typeface="+mn-lt"/>
              </a:rPr>
              <a:t>17</a:t>
            </a:r>
            <a:r>
              <a:rPr lang="en-US" sz="3600" b="1" baseline="30000" dirty="0">
                <a:solidFill>
                  <a:srgbClr val="0070C0"/>
                </a:solidFill>
                <a:latin typeface="+mn-lt"/>
              </a:rPr>
              <a:t>th</a:t>
            </a:r>
            <a:r>
              <a:rPr lang="en-US" sz="3600" b="1" dirty="0">
                <a:solidFill>
                  <a:srgbClr val="0070C0"/>
                </a:solidFill>
                <a:latin typeface="+mn-lt"/>
              </a:rPr>
              <a:t> April 2024</a:t>
            </a:r>
            <a:r>
              <a:rPr lang="en-US" sz="3600" b="1" dirty="0">
                <a:latin typeface="+mn-lt"/>
              </a:rPr>
              <a:t>? Options? </a:t>
            </a:r>
            <a:endParaRPr lang="en-AU" sz="3600" b="1" dirty="0">
              <a:latin typeface="+mn-lt"/>
            </a:endParaRPr>
          </a:p>
        </p:txBody>
      </p:sp>
      <p:sp>
        <p:nvSpPr>
          <p:cNvPr id="3" name="Text Placeholder 2"/>
          <p:cNvSpPr>
            <a:spLocks noGrp="1"/>
          </p:cNvSpPr>
          <p:nvPr>
            <p:ph type="body" idx="1"/>
          </p:nvPr>
        </p:nvSpPr>
        <p:spPr>
          <a:xfrm>
            <a:off x="257577" y="2021305"/>
            <a:ext cx="8693239" cy="4068347"/>
          </a:xfrm>
        </p:spPr>
        <p:txBody>
          <a:bodyPr/>
          <a:lstStyle/>
          <a:p>
            <a:r>
              <a:rPr lang="en-US" sz="2800" dirty="0">
                <a:solidFill>
                  <a:schemeClr val="tx1"/>
                </a:solidFill>
              </a:rPr>
              <a:t>1</a:t>
            </a:r>
            <a:r>
              <a:rPr lang="en-US" sz="2800" b="1" dirty="0">
                <a:solidFill>
                  <a:schemeClr val="tx1"/>
                </a:solidFill>
              </a:rPr>
              <a:t>. </a:t>
            </a:r>
            <a:r>
              <a:rPr lang="en-US" sz="2800" dirty="0">
                <a:solidFill>
                  <a:schemeClr val="tx1"/>
                </a:solidFill>
              </a:rPr>
              <a:t>Amendments to the Provincial Government Act 1997 to allow for one off early dissolution or extending of the life of the Assemblies. </a:t>
            </a:r>
          </a:p>
          <a:p>
            <a:r>
              <a:rPr lang="en-US" sz="2800" dirty="0">
                <a:solidFill>
                  <a:schemeClr val="tx1"/>
                </a:solidFill>
              </a:rPr>
              <a:t>2. Minister of Provincial Government to delay election dates where applicable.  </a:t>
            </a:r>
          </a:p>
          <a:p>
            <a:r>
              <a:rPr lang="en-US" sz="2800" dirty="0">
                <a:solidFill>
                  <a:schemeClr val="tx1"/>
                </a:solidFill>
              </a:rPr>
              <a:t>3. Amend the Honiara City Act 1999 to extend the life of the Council to cater for the synchronize election date. </a:t>
            </a:r>
            <a:endParaRPr lang="en-AU" sz="2800" dirty="0">
              <a:solidFill>
                <a:schemeClr val="tx1"/>
              </a:solidFill>
            </a:endParaRPr>
          </a:p>
          <a:p>
            <a:endParaRPr lang="en-AU" dirty="0"/>
          </a:p>
        </p:txBody>
      </p:sp>
    </p:spTree>
    <p:extLst>
      <p:ext uri="{BB962C8B-B14F-4D97-AF65-F5344CB8AC3E}">
        <p14:creationId xmlns:p14="http://schemas.microsoft.com/office/powerpoint/2010/main" val="3964624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4058" y="213807"/>
            <a:ext cx="6861028" cy="842262"/>
          </a:xfrm>
        </p:spPr>
        <p:txBody>
          <a:bodyPr/>
          <a:lstStyle/>
          <a:p>
            <a:r>
              <a:rPr lang="en-NZ" b="1" dirty="0">
                <a:solidFill>
                  <a:schemeClr val="accent1"/>
                </a:solidFill>
                <a:latin typeface="+mn-lt"/>
              </a:rPr>
              <a:t>Current Dissolution Dates</a:t>
            </a:r>
            <a:r>
              <a:rPr lang="en-NZ" b="1" dirty="0">
                <a:latin typeface="+mn-lt"/>
              </a:rPr>
              <a:t>:</a:t>
            </a:r>
            <a:endParaRPr lang="en-AU" dirty="0">
              <a:latin typeface="+mn-lt"/>
            </a:endParaRPr>
          </a:p>
        </p:txBody>
      </p:sp>
      <p:sp>
        <p:nvSpPr>
          <p:cNvPr id="5" name="Content Placeholder 4"/>
          <p:cNvSpPr>
            <a:spLocks noGrp="1"/>
          </p:cNvSpPr>
          <p:nvPr>
            <p:ph idx="1"/>
          </p:nvPr>
        </p:nvSpPr>
        <p:spPr>
          <a:xfrm>
            <a:off x="193778" y="1313645"/>
            <a:ext cx="8950221" cy="3889419"/>
          </a:xfrm>
        </p:spPr>
        <p:txBody>
          <a:bodyPr>
            <a:normAutofit/>
          </a:bodyPr>
          <a:lstStyle/>
          <a:p>
            <a:pPr marL="0" indent="0">
              <a:buNone/>
            </a:pPr>
            <a:r>
              <a:rPr lang="en-NZ" sz="2400" dirty="0"/>
              <a:t>Unless dissolved earlier, the current dissolution dates at all levels are as follows –</a:t>
            </a:r>
            <a:endParaRPr lang="en-AU" sz="2400" dirty="0"/>
          </a:p>
          <a:p>
            <a:pPr marL="514350" indent="-514350">
              <a:buFont typeface="+mj-lt"/>
              <a:buAutoNum type="arabicPeriod"/>
            </a:pPr>
            <a:r>
              <a:rPr lang="en-NZ" sz="2400" b="1" dirty="0"/>
              <a:t>National Parliament </a:t>
            </a:r>
            <a:r>
              <a:rPr lang="en-NZ" sz="2400" dirty="0"/>
              <a:t>– 	</a:t>
            </a:r>
            <a:r>
              <a:rPr lang="en-NZ" sz="2400" b="1" u="sng" dirty="0">
                <a:solidFill>
                  <a:srgbClr val="FF0000"/>
                </a:solidFill>
              </a:rPr>
              <a:t>31 DECEMBER 2023</a:t>
            </a:r>
            <a:r>
              <a:rPr lang="en-NZ" sz="2400" dirty="0">
                <a:solidFill>
                  <a:srgbClr val="FF0000"/>
                </a:solidFill>
              </a:rPr>
              <a:t> </a:t>
            </a:r>
            <a:endParaRPr lang="en-AU" sz="2400" dirty="0">
              <a:solidFill>
                <a:srgbClr val="FF0000"/>
              </a:solidFill>
            </a:endParaRPr>
          </a:p>
          <a:p>
            <a:pPr marL="514350" indent="-514350">
              <a:buFont typeface="+mj-lt"/>
              <a:buAutoNum type="arabicPeriod"/>
            </a:pPr>
            <a:r>
              <a:rPr lang="en-NZ" sz="2400" b="1" dirty="0"/>
              <a:t>Honiara City Council </a:t>
            </a:r>
            <a:r>
              <a:rPr lang="en-NZ" sz="2400" dirty="0"/>
              <a:t>-  	</a:t>
            </a:r>
            <a:r>
              <a:rPr lang="en-NZ" sz="2400" b="1" u="sng" dirty="0">
                <a:solidFill>
                  <a:srgbClr val="FF0000"/>
                </a:solidFill>
              </a:rPr>
              <a:t>22 May 2023</a:t>
            </a:r>
            <a:endParaRPr lang="en-AU" sz="2400" u="sng" dirty="0">
              <a:solidFill>
                <a:srgbClr val="FF0000"/>
              </a:solidFill>
            </a:endParaRPr>
          </a:p>
          <a:p>
            <a:pPr marL="0" indent="0">
              <a:buNone/>
            </a:pPr>
            <a:r>
              <a:rPr lang="en-NZ" sz="2400" b="1" dirty="0"/>
              <a:t>Provincial Assemblies:</a:t>
            </a:r>
            <a:endParaRPr lang="en-AU" sz="2400" b="1" dirty="0"/>
          </a:p>
          <a:p>
            <a:r>
              <a:rPr lang="en-NZ" sz="2400" dirty="0"/>
              <a:t>The first </a:t>
            </a:r>
            <a:r>
              <a:rPr lang="en-NZ" sz="2400" b="1" u="sng" dirty="0"/>
              <a:t>2 Provincial Assemblies </a:t>
            </a:r>
            <a:r>
              <a:rPr lang="en-NZ" sz="2400" dirty="0"/>
              <a:t>listed below will dissolve on  </a:t>
            </a:r>
            <a:r>
              <a:rPr lang="en-NZ" sz="2400" b="1" u="sng" dirty="0">
                <a:solidFill>
                  <a:srgbClr val="FF0000"/>
                </a:solidFill>
              </a:rPr>
              <a:t>13 December 2026</a:t>
            </a:r>
          </a:p>
          <a:p>
            <a:pPr marL="800100" lvl="1" indent="-457200">
              <a:buFont typeface="+mj-lt"/>
              <a:buAutoNum type="arabicPeriod"/>
            </a:pPr>
            <a:r>
              <a:rPr lang="en-NZ" sz="2000" b="1" dirty="0"/>
              <a:t>Western Province </a:t>
            </a:r>
            <a:endParaRPr lang="en-AU" sz="2000" b="1" dirty="0"/>
          </a:p>
          <a:p>
            <a:pPr marL="800100" lvl="1" indent="-457200">
              <a:buFont typeface="+mj-lt"/>
              <a:buAutoNum type="arabicPeriod"/>
            </a:pPr>
            <a:r>
              <a:rPr lang="en-NZ" sz="2100" b="1" dirty="0"/>
              <a:t>Choiseul Province </a:t>
            </a:r>
            <a:endParaRPr lang="en-AU" sz="2100" b="1" dirty="0"/>
          </a:p>
          <a:p>
            <a:endParaRPr lang="en-AU" sz="2400" dirty="0"/>
          </a:p>
        </p:txBody>
      </p:sp>
    </p:spTree>
    <p:extLst>
      <p:ext uri="{BB962C8B-B14F-4D97-AF65-F5344CB8AC3E}">
        <p14:creationId xmlns:p14="http://schemas.microsoft.com/office/powerpoint/2010/main" val="2178611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4058" y="213806"/>
            <a:ext cx="6861028" cy="713473"/>
          </a:xfrm>
        </p:spPr>
        <p:txBody>
          <a:bodyPr/>
          <a:lstStyle/>
          <a:p>
            <a:r>
              <a:rPr lang="en-NZ" b="1" dirty="0">
                <a:latin typeface="+mn-lt"/>
              </a:rPr>
              <a:t>Current Dissolution Dates:</a:t>
            </a:r>
            <a:endParaRPr lang="en-AU" dirty="0">
              <a:latin typeface="+mn-lt"/>
            </a:endParaRPr>
          </a:p>
        </p:txBody>
      </p:sp>
      <p:sp>
        <p:nvSpPr>
          <p:cNvPr id="5" name="Content Placeholder 4"/>
          <p:cNvSpPr>
            <a:spLocks noGrp="1"/>
          </p:cNvSpPr>
          <p:nvPr>
            <p:ph idx="1"/>
          </p:nvPr>
        </p:nvSpPr>
        <p:spPr>
          <a:xfrm>
            <a:off x="193779" y="1763485"/>
            <a:ext cx="8641384" cy="3941855"/>
          </a:xfrm>
        </p:spPr>
        <p:txBody>
          <a:bodyPr/>
          <a:lstStyle/>
          <a:p>
            <a:r>
              <a:rPr lang="en-NZ" sz="2400" dirty="0"/>
              <a:t>The next </a:t>
            </a:r>
            <a:r>
              <a:rPr lang="en-NZ" sz="2400" b="1" u="sng" dirty="0"/>
              <a:t>6 Provincial</a:t>
            </a:r>
            <a:r>
              <a:rPr lang="en-NZ" sz="2400" b="1" dirty="0"/>
              <a:t> </a:t>
            </a:r>
            <a:r>
              <a:rPr lang="en-NZ" sz="2400" dirty="0"/>
              <a:t>assemblies listed below will dissolve on </a:t>
            </a:r>
            <a:r>
              <a:rPr lang="en-NZ" sz="2400" b="1" u="sng" dirty="0">
                <a:solidFill>
                  <a:srgbClr val="FF0000"/>
                </a:solidFill>
              </a:rPr>
              <a:t>11 June 2023</a:t>
            </a:r>
            <a:endParaRPr lang="en-AU" sz="2400" u="sng" dirty="0">
              <a:solidFill>
                <a:srgbClr val="FF0000"/>
              </a:solidFill>
            </a:endParaRPr>
          </a:p>
          <a:p>
            <a:pPr marL="514350" lvl="0" indent="-514350">
              <a:buFont typeface="+mj-lt"/>
              <a:buAutoNum type="arabicPeriod"/>
            </a:pPr>
            <a:r>
              <a:rPr lang="en-NZ" sz="2400" b="1" dirty="0"/>
              <a:t>Malaita </a:t>
            </a:r>
            <a:endParaRPr lang="en-AU" sz="2400" b="1" dirty="0"/>
          </a:p>
          <a:p>
            <a:pPr marL="514350" lvl="0" indent="-514350">
              <a:buFont typeface="+mj-lt"/>
              <a:buAutoNum type="arabicPeriod"/>
            </a:pPr>
            <a:r>
              <a:rPr lang="en-NZ" sz="2400" b="1" dirty="0"/>
              <a:t>Central</a:t>
            </a:r>
            <a:endParaRPr lang="en-AU" sz="2400" b="1" dirty="0"/>
          </a:p>
          <a:p>
            <a:pPr marL="514350" lvl="0" indent="-514350">
              <a:buFont typeface="+mj-lt"/>
              <a:buAutoNum type="arabicPeriod"/>
            </a:pPr>
            <a:r>
              <a:rPr lang="en-NZ" sz="2400" b="1" dirty="0"/>
              <a:t>Rennel and Bellona</a:t>
            </a:r>
            <a:endParaRPr lang="en-AU" sz="2400" b="1" dirty="0"/>
          </a:p>
          <a:p>
            <a:pPr marL="514350" lvl="0" indent="-514350">
              <a:buFont typeface="+mj-lt"/>
              <a:buAutoNum type="arabicPeriod"/>
            </a:pPr>
            <a:r>
              <a:rPr lang="en-NZ" sz="2400" b="1" dirty="0"/>
              <a:t>Isabel</a:t>
            </a:r>
            <a:endParaRPr lang="en-AU" sz="2400" b="1" dirty="0"/>
          </a:p>
          <a:p>
            <a:pPr marL="514350" lvl="0" indent="-514350">
              <a:buFont typeface="+mj-lt"/>
              <a:buAutoNum type="arabicPeriod"/>
            </a:pPr>
            <a:r>
              <a:rPr lang="en-NZ" sz="2400" b="1" dirty="0"/>
              <a:t>Temotu</a:t>
            </a:r>
            <a:endParaRPr lang="en-AU" sz="2400" b="1" dirty="0"/>
          </a:p>
          <a:p>
            <a:pPr marL="514350" lvl="0" indent="-514350">
              <a:buFont typeface="+mj-lt"/>
              <a:buAutoNum type="arabicPeriod"/>
            </a:pPr>
            <a:r>
              <a:rPr lang="en-NZ" sz="2400" b="1" dirty="0"/>
              <a:t>Guadalcanal</a:t>
            </a:r>
            <a:endParaRPr lang="en-AU" sz="2400" b="1" dirty="0"/>
          </a:p>
          <a:p>
            <a:endParaRPr lang="en-AU" dirty="0"/>
          </a:p>
        </p:txBody>
      </p:sp>
    </p:spTree>
    <p:extLst>
      <p:ext uri="{BB962C8B-B14F-4D97-AF65-F5344CB8AC3E}">
        <p14:creationId xmlns:p14="http://schemas.microsoft.com/office/powerpoint/2010/main" val="1388467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4058" y="213806"/>
            <a:ext cx="6833565" cy="752109"/>
          </a:xfrm>
        </p:spPr>
        <p:txBody>
          <a:bodyPr/>
          <a:lstStyle/>
          <a:p>
            <a:r>
              <a:rPr lang="en-NZ" b="1" dirty="0">
                <a:solidFill>
                  <a:schemeClr val="accent1"/>
                </a:solidFill>
                <a:latin typeface="Arial Rounded MT Bold" panose="020F0704030504030204" pitchFamily="34" charset="0"/>
              </a:rPr>
              <a:t>Current Dissolution Dates:</a:t>
            </a:r>
            <a:endParaRPr lang="en-AU" dirty="0">
              <a:solidFill>
                <a:schemeClr val="accent1"/>
              </a:solidFill>
              <a:latin typeface="Arial Rounded MT Bold" panose="020F0704030504030204" pitchFamily="34" charset="0"/>
            </a:endParaRPr>
          </a:p>
        </p:txBody>
      </p:sp>
      <p:sp>
        <p:nvSpPr>
          <p:cNvPr id="5" name="Content Placeholder 4"/>
          <p:cNvSpPr>
            <a:spLocks noGrp="1"/>
          </p:cNvSpPr>
          <p:nvPr>
            <p:ph idx="1"/>
          </p:nvPr>
        </p:nvSpPr>
        <p:spPr>
          <a:xfrm>
            <a:off x="193779" y="1404907"/>
            <a:ext cx="8641384" cy="3656490"/>
          </a:xfrm>
        </p:spPr>
        <p:txBody>
          <a:bodyPr/>
          <a:lstStyle/>
          <a:p>
            <a:r>
              <a:rPr lang="en-NZ" sz="2800" b="1" dirty="0">
                <a:latin typeface="Arial" panose="020B0604020202020204" pitchFamily="34" charset="0"/>
                <a:cs typeface="Arial" panose="020B0604020202020204" pitchFamily="34" charset="0"/>
              </a:rPr>
              <a:t>Makira-</a:t>
            </a:r>
            <a:r>
              <a:rPr lang="en-NZ" sz="2800" b="1" dirty="0" err="1">
                <a:latin typeface="Arial" panose="020B0604020202020204" pitchFamily="34" charset="0"/>
                <a:cs typeface="Arial" panose="020B0604020202020204" pitchFamily="34" charset="0"/>
              </a:rPr>
              <a:t>Ulawa</a:t>
            </a:r>
            <a:r>
              <a:rPr lang="en-NZ" sz="2800" dirty="0">
                <a:latin typeface="Arial" panose="020B0604020202020204" pitchFamily="34" charset="0"/>
                <a:cs typeface="Arial" panose="020B0604020202020204" pitchFamily="34" charset="0"/>
              </a:rPr>
              <a:t> Provincial Assembly will dissolve on </a:t>
            </a:r>
          </a:p>
          <a:p>
            <a:pPr marL="0" indent="0" algn="ctr">
              <a:buNone/>
            </a:pPr>
            <a:r>
              <a:rPr lang="en-NZ" sz="2800" b="1" u="sng" dirty="0">
                <a:solidFill>
                  <a:srgbClr val="FF0000"/>
                </a:solidFill>
                <a:latin typeface="Arial" panose="020B0604020202020204" pitchFamily="34" charset="0"/>
                <a:cs typeface="Arial" panose="020B0604020202020204" pitchFamily="34" charset="0"/>
              </a:rPr>
              <a:t>11</a:t>
            </a:r>
            <a:r>
              <a:rPr lang="en-NZ" sz="2800" b="1" u="sng" baseline="30000" dirty="0">
                <a:solidFill>
                  <a:srgbClr val="FF0000"/>
                </a:solidFill>
                <a:latin typeface="Arial" panose="020B0604020202020204" pitchFamily="34" charset="0"/>
                <a:cs typeface="Arial" panose="020B0604020202020204" pitchFamily="34" charset="0"/>
              </a:rPr>
              <a:t>th</a:t>
            </a:r>
            <a:r>
              <a:rPr lang="en-NZ" sz="2800" b="1" u="sng" dirty="0">
                <a:solidFill>
                  <a:srgbClr val="FF0000"/>
                </a:solidFill>
                <a:latin typeface="Arial" panose="020B0604020202020204" pitchFamily="34" charset="0"/>
                <a:cs typeface="Arial" panose="020B0604020202020204" pitchFamily="34" charset="0"/>
              </a:rPr>
              <a:t> December 2023</a:t>
            </a:r>
            <a:endParaRPr lang="en-AU" sz="2800" u="sng" dirty="0">
              <a:solidFill>
                <a:srgbClr val="FF0000"/>
              </a:solidFill>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pPr marL="0" indent="0" algn="ctr">
              <a:buNone/>
            </a:pPr>
            <a:r>
              <a:rPr lang="en-US" sz="2800" b="1" dirty="0">
                <a:latin typeface="Arial" panose="020B0604020202020204" pitchFamily="34" charset="0"/>
                <a:cs typeface="Arial" panose="020B0604020202020204" pitchFamily="34" charset="0"/>
              </a:rPr>
              <a:t>If we are to hold the </a:t>
            </a:r>
            <a:r>
              <a:rPr lang="en-US" sz="2800" b="1" u="sng" dirty="0">
                <a:latin typeface="Arial" panose="020B0604020202020204" pitchFamily="34" charset="0"/>
                <a:cs typeface="Arial" panose="020B0604020202020204" pitchFamily="34" charset="0"/>
              </a:rPr>
              <a:t>NEXT </a:t>
            </a:r>
            <a:r>
              <a:rPr lang="en-US" sz="2800" b="1" dirty="0">
                <a:latin typeface="Arial" panose="020B0604020202020204" pitchFamily="34" charset="0"/>
                <a:cs typeface="Arial" panose="020B0604020202020204" pitchFamily="34" charset="0"/>
              </a:rPr>
              <a:t>Election on the same Day – the Date will be:</a:t>
            </a:r>
          </a:p>
          <a:p>
            <a:pPr marL="0" indent="0" algn="ctr">
              <a:buNone/>
            </a:pPr>
            <a:r>
              <a:rPr lang="en-US" sz="2800" b="1" u="sng" dirty="0">
                <a:solidFill>
                  <a:srgbClr val="FF0000"/>
                </a:solidFill>
                <a:latin typeface="Arial" panose="020B0604020202020204" pitchFamily="34" charset="0"/>
                <a:cs typeface="Arial" panose="020B0604020202020204" pitchFamily="34" charset="0"/>
              </a:rPr>
              <a:t>Wednesday 17</a:t>
            </a:r>
            <a:r>
              <a:rPr lang="en-US" sz="2800" b="1" u="sng" baseline="30000" dirty="0">
                <a:solidFill>
                  <a:srgbClr val="FF0000"/>
                </a:solidFill>
                <a:latin typeface="Arial" panose="020B0604020202020204" pitchFamily="34" charset="0"/>
                <a:cs typeface="Arial" panose="020B0604020202020204" pitchFamily="34" charset="0"/>
              </a:rPr>
              <a:t>th</a:t>
            </a:r>
            <a:r>
              <a:rPr lang="en-US" sz="2800" b="1" u="sng" dirty="0">
                <a:solidFill>
                  <a:srgbClr val="FF0000"/>
                </a:solidFill>
                <a:latin typeface="Arial" panose="020B0604020202020204" pitchFamily="34" charset="0"/>
                <a:cs typeface="Arial" panose="020B0604020202020204" pitchFamily="34" charset="0"/>
              </a:rPr>
              <a:t> April 2024</a:t>
            </a:r>
          </a:p>
          <a:p>
            <a:pPr marL="0" indent="0" algn="ctr">
              <a:buNone/>
            </a:pPr>
            <a:endParaRPr lang="en-AU" b="1" dirty="0">
              <a:solidFill>
                <a:srgbClr val="FF0000"/>
              </a:solidFill>
            </a:endParaRPr>
          </a:p>
        </p:txBody>
      </p:sp>
    </p:spTree>
    <p:extLst>
      <p:ext uri="{BB962C8B-B14F-4D97-AF65-F5344CB8AC3E}">
        <p14:creationId xmlns:p14="http://schemas.microsoft.com/office/powerpoint/2010/main" val="1582874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99158" cy="1331495"/>
          </a:xfrm>
        </p:spPr>
        <p:txBody>
          <a:bodyPr>
            <a:normAutofit/>
          </a:bodyPr>
          <a:lstStyle/>
          <a:p>
            <a:r>
              <a:rPr lang="en-AU" sz="3600" b="1" dirty="0">
                <a:solidFill>
                  <a:schemeClr val="accent1"/>
                </a:solidFill>
                <a:latin typeface="Arial Rounded MT Bold" panose="020F0704030504030204" pitchFamily="34" charset="0"/>
              </a:rPr>
              <a:t>Proposed Extensions or Shortening of Terms</a:t>
            </a:r>
          </a:p>
        </p:txBody>
      </p:sp>
      <p:sp>
        <p:nvSpPr>
          <p:cNvPr id="3" name="Text Placeholder 2"/>
          <p:cNvSpPr>
            <a:spLocks noGrp="1"/>
          </p:cNvSpPr>
          <p:nvPr>
            <p:ph type="body" idx="1"/>
          </p:nvPr>
        </p:nvSpPr>
        <p:spPr>
          <a:xfrm>
            <a:off x="0" y="1588167"/>
            <a:ext cx="9144000" cy="4501483"/>
          </a:xfrm>
        </p:spPr>
        <p:txBody>
          <a:bodyPr>
            <a:normAutofit/>
          </a:bodyPr>
          <a:lstStyle/>
          <a:p>
            <a:pPr marL="342900" indent="-342900">
              <a:buFont typeface="Arial" panose="020B0604020202020204" pitchFamily="34" charset="0"/>
              <a:buChar char="•"/>
            </a:pPr>
            <a:r>
              <a:rPr lang="en-AU" sz="2800" dirty="0">
                <a:solidFill>
                  <a:schemeClr val="tx1"/>
                </a:solidFill>
              </a:rPr>
              <a:t>It is evident </a:t>
            </a:r>
            <a:r>
              <a:rPr lang="en-AU" sz="2800" b="1" dirty="0">
                <a:solidFill>
                  <a:schemeClr val="tx1"/>
                </a:solidFill>
              </a:rPr>
              <a:t>that Dissolutions Dates </a:t>
            </a:r>
            <a:r>
              <a:rPr lang="en-AU" sz="2800" dirty="0">
                <a:solidFill>
                  <a:schemeClr val="tx1"/>
                </a:solidFill>
              </a:rPr>
              <a:t>for provincial and HCC </a:t>
            </a:r>
          </a:p>
          <a:p>
            <a:r>
              <a:rPr lang="en-AU" sz="2800" b="1" dirty="0">
                <a:solidFill>
                  <a:schemeClr val="tx1"/>
                </a:solidFill>
              </a:rPr>
              <a:t>     NEEDS to be extended for most provinces and HCC. Western and Choiseul Assemblies will need to be shorted. </a:t>
            </a:r>
            <a:endParaRPr lang="en-AU" sz="2800" dirty="0">
              <a:solidFill>
                <a:schemeClr val="tx1"/>
              </a:solidFill>
            </a:endParaRPr>
          </a:p>
          <a:p>
            <a:pPr marL="342900" indent="-342900">
              <a:buFont typeface="Arial" panose="020B0604020202020204" pitchFamily="34" charset="0"/>
              <a:buChar char="•"/>
            </a:pPr>
            <a:r>
              <a:rPr lang="en-AU" sz="2800" dirty="0">
                <a:solidFill>
                  <a:schemeClr val="tx1"/>
                </a:solidFill>
              </a:rPr>
              <a:t>This is to enable All Election – </a:t>
            </a:r>
            <a:r>
              <a:rPr lang="en-AU" sz="2800" b="1" dirty="0">
                <a:solidFill>
                  <a:schemeClr val="tx1"/>
                </a:solidFill>
              </a:rPr>
              <a:t>Provincial Assemblies, HCC and NATIONAL Parliament to fall on the </a:t>
            </a:r>
            <a:r>
              <a:rPr lang="en-AU" sz="2800" b="1" u="sng" dirty="0">
                <a:solidFill>
                  <a:schemeClr val="accent1"/>
                </a:solidFill>
              </a:rPr>
              <a:t>17</a:t>
            </a:r>
            <a:r>
              <a:rPr lang="en-AU" sz="2800" b="1" u="sng" baseline="30000" dirty="0">
                <a:solidFill>
                  <a:schemeClr val="accent1"/>
                </a:solidFill>
              </a:rPr>
              <a:t>th</a:t>
            </a:r>
            <a:r>
              <a:rPr lang="en-AU" sz="2800" b="1" u="sng" dirty="0">
                <a:solidFill>
                  <a:schemeClr val="accent1"/>
                </a:solidFill>
              </a:rPr>
              <a:t> of April 2024</a:t>
            </a:r>
          </a:p>
          <a:p>
            <a:pPr marL="342900" indent="-342900">
              <a:buFont typeface="Arial" panose="020B0604020202020204" pitchFamily="34" charset="0"/>
              <a:buChar char="•"/>
            </a:pPr>
            <a:r>
              <a:rPr lang="en-AU" sz="2800" dirty="0">
                <a:solidFill>
                  <a:schemeClr val="tx1"/>
                </a:solidFill>
              </a:rPr>
              <a:t>Proposal - </a:t>
            </a:r>
            <a:r>
              <a:rPr lang="en-AU" sz="2800" b="1" dirty="0">
                <a:solidFill>
                  <a:schemeClr val="tx1"/>
                </a:solidFill>
              </a:rPr>
              <a:t>HCC and Provincial Assemblies to be dissolved on 31</a:t>
            </a:r>
            <a:r>
              <a:rPr lang="en-AU" sz="2800" b="1" baseline="30000" dirty="0">
                <a:solidFill>
                  <a:schemeClr val="tx1"/>
                </a:solidFill>
              </a:rPr>
              <a:t>st</a:t>
            </a:r>
            <a:r>
              <a:rPr lang="en-AU" sz="2800" b="1" dirty="0">
                <a:solidFill>
                  <a:schemeClr val="tx1"/>
                </a:solidFill>
              </a:rPr>
              <a:t> December 2023 same as National Parliament. They will all have a four months grace period as the National Parliament.  Other option is the HCC and Assemblies dissolves on the eve of elections, 16</a:t>
            </a:r>
            <a:r>
              <a:rPr lang="en-AU" sz="2800" b="1" baseline="30000" dirty="0">
                <a:solidFill>
                  <a:schemeClr val="tx1"/>
                </a:solidFill>
              </a:rPr>
              <a:t>th</a:t>
            </a:r>
            <a:r>
              <a:rPr lang="en-AU" sz="2800" b="1" dirty="0">
                <a:solidFill>
                  <a:schemeClr val="tx1"/>
                </a:solidFill>
              </a:rPr>
              <a:t> April 2024. </a:t>
            </a:r>
          </a:p>
          <a:p>
            <a:pPr marL="342900" indent="-342900">
              <a:buFont typeface="Arial" panose="020B0604020202020204" pitchFamily="34" charset="0"/>
              <a:buChar char="•"/>
            </a:pPr>
            <a:endParaRPr lang="en-AU" b="1" dirty="0"/>
          </a:p>
        </p:txBody>
      </p:sp>
    </p:spTree>
    <p:extLst>
      <p:ext uri="{BB962C8B-B14F-4D97-AF65-F5344CB8AC3E}">
        <p14:creationId xmlns:p14="http://schemas.microsoft.com/office/powerpoint/2010/main" val="299663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B1411B8-8DB6-BE02-7E52-9CDF58E5B620}"/>
              </a:ext>
            </a:extLst>
          </p:cNvPr>
          <p:cNvSpPr>
            <a:spLocks noGrp="1"/>
          </p:cNvSpPr>
          <p:nvPr>
            <p:ph type="title"/>
          </p:nvPr>
        </p:nvSpPr>
        <p:spPr>
          <a:xfrm>
            <a:off x="274320" y="106018"/>
            <a:ext cx="7836010" cy="1461524"/>
          </a:xfrm>
        </p:spPr>
        <p:txBody>
          <a:bodyPr>
            <a:normAutofit fontScale="90000"/>
          </a:bodyPr>
          <a:lstStyle/>
          <a:p>
            <a:pPr algn="ctr"/>
            <a:r>
              <a:rPr lang="en-NZ" sz="2800" b="1" dirty="0">
                <a:latin typeface="Verdana" panose="020B0604030504040204" pitchFamily="34" charset="0"/>
                <a:ea typeface="Verdana" panose="020B0604030504040204" pitchFamily="34" charset="0"/>
              </a:rPr>
              <a:t>TASKFORCE ON ELECTORAL REFORM PRESENTATION TO THE SOLOMON ISLANDS CHAMBER OF COMMERCE AND INDUSTRY (SICCI) </a:t>
            </a:r>
          </a:p>
        </p:txBody>
      </p:sp>
      <p:pic>
        <p:nvPicPr>
          <p:cNvPr id="4" name="Picture 3">
            <a:extLst>
              <a:ext uri="{FF2B5EF4-FFF2-40B4-BE49-F238E27FC236}">
                <a16:creationId xmlns:a16="http://schemas.microsoft.com/office/drawing/2014/main" id="{9FB6AFE8-DA11-3128-0E28-B1E53252B93A}"/>
              </a:ext>
            </a:extLst>
          </p:cNvPr>
          <p:cNvPicPr>
            <a:picLocks noChangeAspect="1"/>
          </p:cNvPicPr>
          <p:nvPr/>
        </p:nvPicPr>
        <p:blipFill>
          <a:blip r:embed="rId3"/>
          <a:stretch>
            <a:fillRect/>
          </a:stretch>
        </p:blipFill>
        <p:spPr>
          <a:xfrm>
            <a:off x="728870" y="1775791"/>
            <a:ext cx="7580243" cy="4439479"/>
          </a:xfrm>
          <a:prstGeom prst="rect">
            <a:avLst/>
          </a:prstGeom>
        </p:spPr>
      </p:pic>
    </p:spTree>
    <p:extLst>
      <p:ext uri="{BB962C8B-B14F-4D97-AF65-F5344CB8AC3E}">
        <p14:creationId xmlns:p14="http://schemas.microsoft.com/office/powerpoint/2010/main" val="2191060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4057" y="213807"/>
            <a:ext cx="7619177" cy="880898"/>
          </a:xfrm>
        </p:spPr>
        <p:txBody>
          <a:bodyPr>
            <a:normAutofit fontScale="90000"/>
          </a:bodyPr>
          <a:lstStyle/>
          <a:p>
            <a:r>
              <a:rPr lang="en-NZ" sz="3200" b="1" dirty="0"/>
              <a:t>Proposed Extensions or Shortening of Terms:</a:t>
            </a:r>
            <a:br>
              <a:rPr lang="en-AU" sz="3200" dirty="0"/>
            </a:br>
            <a:endParaRPr lang="en-AU" sz="3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188694708"/>
              </p:ext>
            </p:extLst>
          </p:nvPr>
        </p:nvGraphicFramePr>
        <p:xfrm>
          <a:off x="1" y="1094704"/>
          <a:ext cx="9143999" cy="3770794"/>
        </p:xfrm>
        <a:graphic>
          <a:graphicData uri="http://schemas.openxmlformats.org/drawingml/2006/table">
            <a:tbl>
              <a:tblPr firstRow="1" bandRow="1">
                <a:tableStyleId>{08FB837D-C827-4EFA-A057-4D05807E0F7C}</a:tableStyleId>
              </a:tblPr>
              <a:tblGrid>
                <a:gridCol w="1049114">
                  <a:extLst>
                    <a:ext uri="{9D8B030D-6E8A-4147-A177-3AD203B41FA5}">
                      <a16:colId xmlns:a16="http://schemas.microsoft.com/office/drawing/2014/main" val="1393975498"/>
                    </a:ext>
                  </a:extLst>
                </a:gridCol>
                <a:gridCol w="2168313">
                  <a:extLst>
                    <a:ext uri="{9D8B030D-6E8A-4147-A177-3AD203B41FA5}">
                      <a16:colId xmlns:a16="http://schemas.microsoft.com/office/drawing/2014/main" val="1717711563"/>
                    </a:ext>
                  </a:extLst>
                </a:gridCol>
                <a:gridCol w="2745433">
                  <a:extLst>
                    <a:ext uri="{9D8B030D-6E8A-4147-A177-3AD203B41FA5}">
                      <a16:colId xmlns:a16="http://schemas.microsoft.com/office/drawing/2014/main" val="2080450566"/>
                    </a:ext>
                  </a:extLst>
                </a:gridCol>
                <a:gridCol w="3181139">
                  <a:extLst>
                    <a:ext uri="{9D8B030D-6E8A-4147-A177-3AD203B41FA5}">
                      <a16:colId xmlns:a16="http://schemas.microsoft.com/office/drawing/2014/main" val="1181403185"/>
                    </a:ext>
                  </a:extLst>
                </a:gridCol>
              </a:tblGrid>
              <a:tr h="1009799">
                <a:tc>
                  <a:txBody>
                    <a:bodyPr/>
                    <a:lstStyle/>
                    <a:p>
                      <a:pPr marL="457200" algn="ctr">
                        <a:lnSpc>
                          <a:spcPct val="115000"/>
                        </a:lnSpc>
                        <a:spcAft>
                          <a:spcPts val="0"/>
                        </a:spcAft>
                      </a:pPr>
                      <a:r>
                        <a:rPr lang="en-NZ" sz="1800" dirty="0">
                          <a:effectLst/>
                        </a:rPr>
                        <a:t>No.</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PROVINCIAL ASSEMBLY/HCC</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END OF CURRENT TERM</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APPROX SHORTENING/EXTENSION </a:t>
                      </a:r>
                      <a:r>
                        <a:rPr lang="en-NZ" sz="1800" baseline="0" dirty="0">
                          <a:effectLst/>
                        </a:rPr>
                        <a:t> </a:t>
                      </a:r>
                      <a:endParaRPr lang="en-AU" sz="1800" dirty="0">
                        <a:effectLst/>
                      </a:endParaRPr>
                    </a:p>
                    <a:p>
                      <a:pPr marL="457200" algn="ctr">
                        <a:lnSpc>
                          <a:spcPct val="115000"/>
                        </a:lnSpc>
                        <a:spcAft>
                          <a:spcPts val="1000"/>
                        </a:spcAft>
                      </a:pPr>
                      <a:r>
                        <a:rPr lang="en-NZ" sz="1800" dirty="0">
                          <a:effectLst/>
                        </a:rPr>
                        <a:t>(Number of Months)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8417311"/>
                  </a:ext>
                </a:extLst>
              </a:tr>
              <a:tr h="447507">
                <a:tc>
                  <a:txBody>
                    <a:bodyPr/>
                    <a:lstStyle/>
                    <a:p>
                      <a:pPr marL="457200" algn="just">
                        <a:lnSpc>
                          <a:spcPct val="115000"/>
                        </a:lnSpc>
                        <a:spcAft>
                          <a:spcPts val="0"/>
                        </a:spcAft>
                      </a:pPr>
                      <a:r>
                        <a:rPr lang="en-NZ" sz="1800">
                          <a:effectLst/>
                        </a:rPr>
                        <a:t>1</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15000"/>
                        </a:lnSpc>
                        <a:spcAft>
                          <a:spcPts val="0"/>
                        </a:spcAft>
                      </a:pPr>
                      <a:r>
                        <a:rPr lang="en-NZ" sz="1800" b="1" dirty="0">
                          <a:effectLst/>
                        </a:rPr>
                        <a:t>Western</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13 December 2026</a:t>
                      </a:r>
                      <a:endParaRPr lang="en-AU" sz="1800" dirty="0">
                        <a:effectLst/>
                      </a:endParaRPr>
                    </a:p>
                  </a:txBody>
                  <a:tcPr marL="68580" marR="68580" marT="0" marB="0"/>
                </a:tc>
                <a:tc>
                  <a:txBody>
                    <a:bodyPr/>
                    <a:lstStyle/>
                    <a:p>
                      <a:pPr marL="457200" algn="ctr">
                        <a:lnSpc>
                          <a:spcPct val="115000"/>
                        </a:lnSpc>
                        <a:spcAft>
                          <a:spcPts val="1000"/>
                        </a:spcAft>
                      </a:pPr>
                      <a:r>
                        <a:rPr lang="en-NZ" sz="1800" b="0" dirty="0">
                          <a:solidFill>
                            <a:srgbClr val="FF0000"/>
                          </a:solidFill>
                          <a:effectLst/>
                        </a:rPr>
                        <a:t>-32</a:t>
                      </a:r>
                      <a:endParaRPr lang="en-AU" sz="18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06944015"/>
                  </a:ext>
                </a:extLst>
              </a:tr>
              <a:tr h="490330">
                <a:tc>
                  <a:txBody>
                    <a:bodyPr/>
                    <a:lstStyle/>
                    <a:p>
                      <a:pPr marL="457200" algn="just">
                        <a:lnSpc>
                          <a:spcPct val="115000"/>
                        </a:lnSpc>
                        <a:spcAft>
                          <a:spcPts val="0"/>
                        </a:spcAft>
                      </a:pPr>
                      <a:r>
                        <a:rPr lang="en-NZ" sz="1800">
                          <a:effectLst/>
                        </a:rPr>
                        <a:t>2</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15000"/>
                        </a:lnSpc>
                        <a:spcAft>
                          <a:spcPts val="0"/>
                        </a:spcAft>
                      </a:pPr>
                      <a:r>
                        <a:rPr lang="en-NZ" sz="1800" b="1" dirty="0">
                          <a:effectLst/>
                        </a:rPr>
                        <a:t>Choiseul</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13 December 2026</a:t>
                      </a:r>
                      <a:endParaRPr lang="en-AU" sz="1800" dirty="0">
                        <a:effectLst/>
                      </a:endParaRPr>
                    </a:p>
                  </a:txBody>
                  <a:tcPr marL="68580" marR="68580" marT="0" marB="0"/>
                </a:tc>
                <a:tc>
                  <a:txBody>
                    <a:bodyPr/>
                    <a:lstStyle/>
                    <a:p>
                      <a:pPr marL="457200" algn="ctr">
                        <a:lnSpc>
                          <a:spcPct val="115000"/>
                        </a:lnSpc>
                        <a:spcAft>
                          <a:spcPts val="1000"/>
                        </a:spcAft>
                      </a:pPr>
                      <a:r>
                        <a:rPr lang="en-NZ" sz="1800" b="0" dirty="0">
                          <a:solidFill>
                            <a:srgbClr val="FF0000"/>
                          </a:solidFill>
                          <a:effectLst/>
                        </a:rPr>
                        <a:t>-32</a:t>
                      </a:r>
                      <a:endParaRPr lang="en-AU" sz="18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0406977"/>
                  </a:ext>
                </a:extLst>
              </a:tr>
              <a:tr h="403588">
                <a:tc>
                  <a:txBody>
                    <a:bodyPr/>
                    <a:lstStyle/>
                    <a:p>
                      <a:pPr marL="457200" algn="just">
                        <a:lnSpc>
                          <a:spcPct val="115000"/>
                        </a:lnSpc>
                        <a:spcAft>
                          <a:spcPts val="0"/>
                        </a:spcAft>
                      </a:pPr>
                      <a:r>
                        <a:rPr lang="en-NZ" sz="1800">
                          <a:effectLst/>
                        </a:rPr>
                        <a:t>3</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15000"/>
                        </a:lnSpc>
                        <a:spcAft>
                          <a:spcPts val="0"/>
                        </a:spcAft>
                      </a:pPr>
                      <a:r>
                        <a:rPr lang="en-NZ" sz="1800" b="1" dirty="0">
                          <a:effectLst/>
                        </a:rPr>
                        <a:t>Malaita</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11 June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n-NZ" sz="1800" dirty="0">
                          <a:solidFill>
                            <a:srgbClr val="FF0000"/>
                          </a:solidFill>
                          <a:effectLst/>
                        </a:rPr>
                        <a:t>+ 10</a:t>
                      </a:r>
                      <a:endParaRPr lang="en-A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7676972"/>
                  </a:ext>
                </a:extLst>
              </a:tr>
              <a:tr h="403588">
                <a:tc>
                  <a:txBody>
                    <a:bodyPr/>
                    <a:lstStyle/>
                    <a:p>
                      <a:pPr marL="457200" algn="just">
                        <a:lnSpc>
                          <a:spcPct val="115000"/>
                        </a:lnSpc>
                        <a:spcAft>
                          <a:spcPts val="0"/>
                        </a:spcAft>
                      </a:pPr>
                      <a:r>
                        <a:rPr lang="en-NZ" sz="1800">
                          <a:effectLst/>
                        </a:rPr>
                        <a:t>4</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15000"/>
                        </a:lnSpc>
                        <a:spcAft>
                          <a:spcPts val="0"/>
                        </a:spcAft>
                      </a:pPr>
                      <a:r>
                        <a:rPr lang="en-NZ" sz="1800" b="1" dirty="0">
                          <a:effectLst/>
                        </a:rPr>
                        <a:t>Central</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11 June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n-NZ" sz="1800" dirty="0">
                          <a:solidFill>
                            <a:srgbClr val="FF0000"/>
                          </a:solidFill>
                          <a:effectLst/>
                        </a:rPr>
                        <a:t>+ 10</a:t>
                      </a:r>
                      <a:endParaRPr lang="en-A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3523749"/>
                  </a:ext>
                </a:extLst>
              </a:tr>
              <a:tr h="598489">
                <a:tc>
                  <a:txBody>
                    <a:bodyPr/>
                    <a:lstStyle/>
                    <a:p>
                      <a:pPr marL="457200" algn="just">
                        <a:lnSpc>
                          <a:spcPct val="115000"/>
                        </a:lnSpc>
                        <a:spcAft>
                          <a:spcPts val="0"/>
                        </a:spcAft>
                      </a:pPr>
                      <a:r>
                        <a:rPr lang="en-NZ" sz="1800">
                          <a:effectLst/>
                        </a:rPr>
                        <a:t>5</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b="1" dirty="0">
                          <a:effectLst/>
                        </a:rPr>
                        <a:t>Rennel and Bellona</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11 June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n-NZ" sz="1800" dirty="0">
                          <a:solidFill>
                            <a:srgbClr val="FF0000"/>
                          </a:solidFill>
                          <a:effectLst/>
                        </a:rPr>
                        <a:t>+ 10</a:t>
                      </a:r>
                      <a:endParaRPr lang="en-A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7542318"/>
                  </a:ext>
                </a:extLst>
              </a:tr>
              <a:tr h="403588">
                <a:tc>
                  <a:txBody>
                    <a:bodyPr/>
                    <a:lstStyle/>
                    <a:p>
                      <a:pPr marL="457200" algn="just">
                        <a:lnSpc>
                          <a:spcPct val="115000"/>
                        </a:lnSpc>
                        <a:spcAft>
                          <a:spcPts val="0"/>
                        </a:spcAft>
                      </a:pPr>
                      <a:r>
                        <a:rPr lang="en-NZ" sz="1800">
                          <a:effectLst/>
                        </a:rPr>
                        <a:t>6</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15000"/>
                        </a:lnSpc>
                        <a:spcAft>
                          <a:spcPts val="0"/>
                        </a:spcAft>
                      </a:pPr>
                      <a:r>
                        <a:rPr lang="en-NZ" sz="1800" b="1" dirty="0">
                          <a:effectLst/>
                        </a:rPr>
                        <a:t>Isabel</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800" dirty="0">
                          <a:effectLst/>
                        </a:rPr>
                        <a:t>11 June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n-NZ" sz="1800" dirty="0">
                          <a:solidFill>
                            <a:srgbClr val="FF0000"/>
                          </a:solidFill>
                          <a:effectLst/>
                        </a:rPr>
                        <a:t>+ 10</a:t>
                      </a:r>
                      <a:endParaRPr lang="en-AU"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9046793"/>
                  </a:ext>
                </a:extLst>
              </a:tr>
            </a:tbl>
          </a:graphicData>
        </a:graphic>
      </p:graphicFrame>
    </p:spTree>
    <p:extLst>
      <p:ext uri="{BB962C8B-B14F-4D97-AF65-F5344CB8AC3E}">
        <p14:creationId xmlns:p14="http://schemas.microsoft.com/office/powerpoint/2010/main" val="29057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4057" y="213806"/>
            <a:ext cx="7065385" cy="1245601"/>
          </a:xfrm>
        </p:spPr>
        <p:txBody>
          <a:bodyPr/>
          <a:lstStyle/>
          <a:p>
            <a:r>
              <a:rPr lang="en-NZ" sz="3600" b="1" dirty="0"/>
              <a:t>Proposed Extensions or Shortening of Terms or delay of election dates </a:t>
            </a:r>
            <a:endParaRPr lang="en-AU" sz="36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84561677"/>
              </p:ext>
            </p:extLst>
          </p:nvPr>
        </p:nvGraphicFramePr>
        <p:xfrm>
          <a:off x="-1" y="1404936"/>
          <a:ext cx="9144000" cy="3811138"/>
        </p:xfrm>
        <a:graphic>
          <a:graphicData uri="http://schemas.openxmlformats.org/drawingml/2006/table">
            <a:tbl>
              <a:tblPr firstRow="1" bandRow="1">
                <a:tableStyleId>{08FB837D-C827-4EFA-A057-4D05807E0F7C}</a:tableStyleId>
              </a:tblPr>
              <a:tblGrid>
                <a:gridCol w="1017432">
                  <a:extLst>
                    <a:ext uri="{9D8B030D-6E8A-4147-A177-3AD203B41FA5}">
                      <a16:colId xmlns:a16="http://schemas.microsoft.com/office/drawing/2014/main" val="4264253134"/>
                    </a:ext>
                  </a:extLst>
                </a:gridCol>
                <a:gridCol w="2150772">
                  <a:extLst>
                    <a:ext uri="{9D8B030D-6E8A-4147-A177-3AD203B41FA5}">
                      <a16:colId xmlns:a16="http://schemas.microsoft.com/office/drawing/2014/main" val="1726674022"/>
                    </a:ext>
                  </a:extLst>
                </a:gridCol>
                <a:gridCol w="2279560">
                  <a:extLst>
                    <a:ext uri="{9D8B030D-6E8A-4147-A177-3AD203B41FA5}">
                      <a16:colId xmlns:a16="http://schemas.microsoft.com/office/drawing/2014/main" val="1742364007"/>
                    </a:ext>
                  </a:extLst>
                </a:gridCol>
                <a:gridCol w="3696236">
                  <a:extLst>
                    <a:ext uri="{9D8B030D-6E8A-4147-A177-3AD203B41FA5}">
                      <a16:colId xmlns:a16="http://schemas.microsoft.com/office/drawing/2014/main" val="3104272452"/>
                    </a:ext>
                  </a:extLst>
                </a:gridCol>
              </a:tblGrid>
              <a:tr h="798851">
                <a:tc>
                  <a:txBody>
                    <a:bodyPr/>
                    <a:lstStyle/>
                    <a:p>
                      <a:pPr marL="457200" algn="ctr">
                        <a:lnSpc>
                          <a:spcPct val="115000"/>
                        </a:lnSpc>
                        <a:spcAft>
                          <a:spcPts val="0"/>
                        </a:spcAft>
                      </a:pPr>
                      <a:r>
                        <a:rPr lang="en-NZ" sz="1600" dirty="0">
                          <a:effectLst/>
                        </a:rPr>
                        <a:t>No.</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600" dirty="0">
                          <a:effectLst/>
                        </a:rPr>
                        <a:t>PROVINCIAL ASSEMBLY/HCC</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600" dirty="0">
                          <a:effectLst/>
                        </a:rPr>
                        <a:t>END OF CURRENT TERM</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NZ" sz="1600" dirty="0">
                          <a:effectLst/>
                        </a:rPr>
                        <a:t>APPROX SHORTENING/EXTENSION OR DELAY OF ELECTION DATES </a:t>
                      </a:r>
                      <a:endParaRPr lang="en-AU" sz="1600" dirty="0">
                        <a:effectLst/>
                      </a:endParaRPr>
                    </a:p>
                    <a:p>
                      <a:pPr marL="457200" algn="ctr">
                        <a:lnSpc>
                          <a:spcPct val="115000"/>
                        </a:lnSpc>
                        <a:spcAft>
                          <a:spcPts val="1000"/>
                        </a:spcAft>
                      </a:pPr>
                      <a:r>
                        <a:rPr lang="en-NZ" sz="1600" dirty="0">
                          <a:effectLst/>
                        </a:rPr>
                        <a:t>(Number of Months)</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238209"/>
                  </a:ext>
                </a:extLst>
              </a:tr>
              <a:tr h="746600">
                <a:tc>
                  <a:txBody>
                    <a:bodyPr/>
                    <a:lstStyle/>
                    <a:p>
                      <a:pPr marL="457200" algn="l">
                        <a:lnSpc>
                          <a:spcPct val="115000"/>
                        </a:lnSpc>
                        <a:spcAft>
                          <a:spcPts val="0"/>
                        </a:spcAft>
                      </a:pPr>
                      <a:r>
                        <a:rPr lang="en-NZ" sz="1800" dirty="0">
                          <a:effectLst/>
                        </a:rPr>
                        <a:t>7</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b="1" dirty="0">
                          <a:effectLst/>
                        </a:rPr>
                        <a:t>Temotu</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dirty="0">
                          <a:effectLst/>
                        </a:rPr>
                        <a:t>11 June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1000"/>
                        </a:spcAft>
                      </a:pPr>
                      <a:r>
                        <a:rPr lang="en-NZ" sz="1800" dirty="0">
                          <a:solidFill>
                            <a:srgbClr val="FF0000"/>
                          </a:solidFill>
                          <a:effectLst/>
                        </a:rPr>
                        <a:t>+ 10</a:t>
                      </a:r>
                      <a:endParaRPr lang="en-AU" sz="18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2392805"/>
                  </a:ext>
                </a:extLst>
              </a:tr>
              <a:tr h="746600">
                <a:tc>
                  <a:txBody>
                    <a:bodyPr/>
                    <a:lstStyle/>
                    <a:p>
                      <a:pPr marL="457200" algn="l">
                        <a:lnSpc>
                          <a:spcPct val="115000"/>
                        </a:lnSpc>
                        <a:spcAft>
                          <a:spcPts val="0"/>
                        </a:spcAft>
                      </a:pPr>
                      <a:r>
                        <a:rPr lang="en-NZ" sz="1800">
                          <a:effectLst/>
                        </a:rPr>
                        <a:t>8</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b="1">
                          <a:effectLst/>
                        </a:rPr>
                        <a:t>Guadalcanal</a:t>
                      </a:r>
                      <a:endParaRPr lang="en-AU"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dirty="0">
                          <a:effectLst/>
                        </a:rPr>
                        <a:t>11 June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1000"/>
                        </a:spcAft>
                      </a:pPr>
                      <a:r>
                        <a:rPr lang="en-NZ" sz="1800" dirty="0">
                          <a:solidFill>
                            <a:srgbClr val="FF0000"/>
                          </a:solidFill>
                          <a:effectLst/>
                        </a:rPr>
                        <a:t>+ 10</a:t>
                      </a:r>
                      <a:endParaRPr lang="en-AU" sz="18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4040201"/>
                  </a:ext>
                </a:extLst>
              </a:tr>
              <a:tr h="746600">
                <a:tc>
                  <a:txBody>
                    <a:bodyPr/>
                    <a:lstStyle/>
                    <a:p>
                      <a:pPr marL="457200" algn="l">
                        <a:lnSpc>
                          <a:spcPct val="115000"/>
                        </a:lnSpc>
                        <a:spcAft>
                          <a:spcPts val="0"/>
                        </a:spcAft>
                      </a:pPr>
                      <a:r>
                        <a:rPr lang="en-NZ" sz="1800">
                          <a:effectLst/>
                        </a:rPr>
                        <a:t>9</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b="1" dirty="0">
                          <a:effectLst/>
                        </a:rPr>
                        <a:t>Makira </a:t>
                      </a:r>
                      <a:r>
                        <a:rPr lang="en-NZ" sz="1800" b="1" dirty="0" err="1">
                          <a:effectLst/>
                        </a:rPr>
                        <a:t>Ulawa</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1000"/>
                        </a:spcAft>
                      </a:pPr>
                      <a:r>
                        <a:rPr lang="en-NZ" sz="1800" dirty="0">
                          <a:effectLst/>
                        </a:rPr>
                        <a:t>10 December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1000"/>
                        </a:spcAft>
                      </a:pPr>
                      <a:r>
                        <a:rPr lang="en-NZ" sz="1800" dirty="0">
                          <a:effectLst/>
                        </a:rPr>
                        <a:t>         </a:t>
                      </a:r>
                      <a:r>
                        <a:rPr lang="en-NZ" sz="1800" b="1" dirty="0">
                          <a:solidFill>
                            <a:srgbClr val="FF0000"/>
                          </a:solidFill>
                          <a:effectLst/>
                        </a:rPr>
                        <a:t> + 4 </a:t>
                      </a:r>
                      <a:endParaRPr lang="en-AU"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5083938"/>
                  </a:ext>
                </a:extLst>
              </a:tr>
              <a:tr h="746600">
                <a:tc>
                  <a:txBody>
                    <a:bodyPr/>
                    <a:lstStyle/>
                    <a:p>
                      <a:pPr marL="457200" algn="l">
                        <a:lnSpc>
                          <a:spcPct val="115000"/>
                        </a:lnSpc>
                        <a:spcAft>
                          <a:spcPts val="0"/>
                        </a:spcAft>
                      </a:pPr>
                      <a:r>
                        <a:rPr lang="en-NZ" sz="1800">
                          <a:effectLst/>
                        </a:rPr>
                        <a:t>10</a:t>
                      </a:r>
                      <a:endParaRPr lang="en-A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b="1" dirty="0">
                          <a:effectLst/>
                        </a:rPr>
                        <a:t>Honiara City Council</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0"/>
                        </a:spcAft>
                      </a:pPr>
                      <a:r>
                        <a:rPr lang="en-NZ" sz="1800" dirty="0">
                          <a:effectLst/>
                        </a:rPr>
                        <a:t>21 May 2023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a:lnSpc>
                          <a:spcPct val="115000"/>
                        </a:lnSpc>
                        <a:spcAft>
                          <a:spcPts val="1000"/>
                        </a:spcAft>
                      </a:pPr>
                      <a:r>
                        <a:rPr lang="en-NZ" sz="1800" dirty="0">
                          <a:solidFill>
                            <a:srgbClr val="FF0000"/>
                          </a:solidFill>
                          <a:effectLst/>
                        </a:rPr>
                        <a:t>+ 10 </a:t>
                      </a:r>
                      <a:endParaRPr lang="en-AU" sz="18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6165917"/>
                  </a:ext>
                </a:extLst>
              </a:tr>
            </a:tbl>
          </a:graphicData>
        </a:graphic>
      </p:graphicFrame>
    </p:spTree>
    <p:extLst>
      <p:ext uri="{BB962C8B-B14F-4D97-AF65-F5344CB8AC3E}">
        <p14:creationId xmlns:p14="http://schemas.microsoft.com/office/powerpoint/2010/main" val="3645537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C1B31-4887-E175-C158-2AA10EC3FDDD}"/>
              </a:ext>
            </a:extLst>
          </p:cNvPr>
          <p:cNvSpPr>
            <a:spLocks noGrp="1"/>
          </p:cNvSpPr>
          <p:nvPr>
            <p:ph type="title"/>
          </p:nvPr>
        </p:nvSpPr>
        <p:spPr>
          <a:xfrm>
            <a:off x="224057" y="213806"/>
            <a:ext cx="8611105" cy="1791457"/>
          </a:xfrm>
        </p:spPr>
        <p:txBody>
          <a:bodyPr/>
          <a:lstStyle/>
          <a:p>
            <a:r>
              <a:rPr lang="en-US" sz="4000" b="1" dirty="0">
                <a:solidFill>
                  <a:schemeClr val="accent1"/>
                </a:solidFill>
                <a:latin typeface="Arial Rounded MT Bold" panose="020F0704030504030204" pitchFamily="34" charset="0"/>
              </a:rPr>
              <a:t>Any examples of where simultaneous election is used? Problems? Challenges? </a:t>
            </a:r>
            <a:endParaRPr lang="en-AU" sz="4000" dirty="0">
              <a:solidFill>
                <a:schemeClr val="accent1"/>
              </a:solidFill>
              <a:latin typeface="Arial Rounded MT Bold" panose="020F0704030504030204" pitchFamily="34" charset="0"/>
            </a:endParaRPr>
          </a:p>
        </p:txBody>
      </p:sp>
      <p:sp>
        <p:nvSpPr>
          <p:cNvPr id="3" name="Content Placeholder 2">
            <a:extLst>
              <a:ext uri="{FF2B5EF4-FFF2-40B4-BE49-F238E27FC236}">
                <a16:creationId xmlns:a16="http://schemas.microsoft.com/office/drawing/2014/main" id="{6A8D23D7-FFA3-8730-9E4C-7BF0828230DE}"/>
              </a:ext>
            </a:extLst>
          </p:cNvPr>
          <p:cNvSpPr>
            <a:spLocks noGrp="1"/>
          </p:cNvSpPr>
          <p:nvPr>
            <p:ph idx="1"/>
          </p:nvPr>
        </p:nvSpPr>
        <p:spPr>
          <a:xfrm>
            <a:off x="193779" y="2342147"/>
            <a:ext cx="8641384" cy="3946358"/>
          </a:xfrm>
        </p:spPr>
        <p:txBody>
          <a:bodyPr/>
          <a:lstStyle/>
          <a:p>
            <a:r>
              <a:rPr lang="en-US" sz="3200" b="1" dirty="0"/>
              <a:t>India, </a:t>
            </a:r>
            <a:r>
              <a:rPr lang="en-US" sz="3200" dirty="0"/>
              <a:t>the</a:t>
            </a:r>
            <a:r>
              <a:rPr lang="en-US" sz="3200" b="1" dirty="0"/>
              <a:t> Philippines, Indonesia, South Africa, Sweden. </a:t>
            </a:r>
          </a:p>
          <a:p>
            <a:endParaRPr lang="en-US" sz="3200" dirty="0"/>
          </a:p>
          <a:p>
            <a:r>
              <a:rPr lang="en-US" sz="3200" b="1" dirty="0"/>
              <a:t>Problems/challenges – see disadvantages  of synchronization of elections. </a:t>
            </a:r>
            <a:endParaRPr lang="en-AU" sz="3200" b="1" dirty="0"/>
          </a:p>
          <a:p>
            <a:endParaRPr lang="en-AU" dirty="0"/>
          </a:p>
        </p:txBody>
      </p:sp>
    </p:spTree>
    <p:extLst>
      <p:ext uri="{BB962C8B-B14F-4D97-AF65-F5344CB8AC3E}">
        <p14:creationId xmlns:p14="http://schemas.microsoft.com/office/powerpoint/2010/main" val="1729369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1534E-0BF3-DFC0-3FE7-249B0636F218}"/>
              </a:ext>
            </a:extLst>
          </p:cNvPr>
          <p:cNvSpPr>
            <a:spLocks noGrp="1"/>
          </p:cNvSpPr>
          <p:nvPr>
            <p:ph type="title"/>
          </p:nvPr>
        </p:nvSpPr>
        <p:spPr/>
        <p:txBody>
          <a:bodyPr/>
          <a:lstStyle/>
          <a:p>
            <a:r>
              <a:rPr lang="en-NZ" b="1" dirty="0">
                <a:solidFill>
                  <a:schemeClr val="accent1"/>
                </a:solidFill>
                <a:latin typeface="Arial Rounded MT Bold" panose="020F0704030504030204" pitchFamily="34" charset="0"/>
              </a:rPr>
              <a:t>Continuous Voter Registration </a:t>
            </a:r>
          </a:p>
        </p:txBody>
      </p:sp>
      <p:sp>
        <p:nvSpPr>
          <p:cNvPr id="3" name="Content Placeholder 2">
            <a:extLst>
              <a:ext uri="{FF2B5EF4-FFF2-40B4-BE49-F238E27FC236}">
                <a16:creationId xmlns:a16="http://schemas.microsoft.com/office/drawing/2014/main" id="{0396154F-E6E8-D782-572F-61AC786AF893}"/>
              </a:ext>
            </a:extLst>
          </p:cNvPr>
          <p:cNvSpPr>
            <a:spLocks noGrp="1"/>
          </p:cNvSpPr>
          <p:nvPr>
            <p:ph idx="1"/>
          </p:nvPr>
        </p:nvSpPr>
        <p:spPr>
          <a:xfrm>
            <a:off x="628650" y="1481070"/>
            <a:ext cx="7886700" cy="4695893"/>
          </a:xfrm>
        </p:spPr>
        <p:txBody>
          <a:bodyPr/>
          <a:lstStyle/>
          <a:p>
            <a:r>
              <a:rPr lang="en-NZ" dirty="0">
                <a:latin typeface="Arial" panose="020B0604020202020204" pitchFamily="34" charset="0"/>
                <a:cs typeface="Arial" panose="020B0604020202020204" pitchFamily="34" charset="0"/>
              </a:rPr>
              <a:t>Currently there is a set time for Registration for those who wants to Change Constituency, those who turn 18 yrs. and wanted to vote. </a:t>
            </a:r>
          </a:p>
          <a:p>
            <a:r>
              <a:rPr lang="en-NZ" dirty="0">
                <a:latin typeface="Arial" panose="020B0604020202020204" pitchFamily="34" charset="0"/>
                <a:cs typeface="Arial" panose="020B0604020202020204" pitchFamily="34" charset="0"/>
              </a:rPr>
              <a:t>There is a huge cost to run this activity of Registration before every National General Elections. One activity in an Election life cycle</a:t>
            </a:r>
          </a:p>
          <a:p>
            <a:r>
              <a:rPr lang="en-NZ" dirty="0">
                <a:latin typeface="Arial" panose="020B0604020202020204" pitchFamily="34" charset="0"/>
                <a:cs typeface="Arial" panose="020B0604020202020204" pitchFamily="34" charset="0"/>
              </a:rPr>
              <a:t>The idea is to do continuous registration throughout the 4years cycle before the next General Election. </a:t>
            </a:r>
          </a:p>
          <a:p>
            <a:r>
              <a:rPr lang="en-NZ" dirty="0">
                <a:latin typeface="Arial" panose="020B0604020202020204" pitchFamily="34" charset="0"/>
                <a:cs typeface="Arial" panose="020B0604020202020204" pitchFamily="34" charset="0"/>
              </a:rPr>
              <a:t>One of the advantage of having continuous registration is that- Snap Elections/by-elections can use a more up-to-date list if such is to happen.   </a:t>
            </a:r>
          </a:p>
        </p:txBody>
      </p:sp>
    </p:spTree>
    <p:extLst>
      <p:ext uri="{BB962C8B-B14F-4D97-AF65-F5344CB8AC3E}">
        <p14:creationId xmlns:p14="http://schemas.microsoft.com/office/powerpoint/2010/main" val="1937704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121AF-7AD9-0FA8-0947-F7B766D88620}"/>
              </a:ext>
            </a:extLst>
          </p:cNvPr>
          <p:cNvSpPr>
            <a:spLocks noGrp="1"/>
          </p:cNvSpPr>
          <p:nvPr>
            <p:ph type="title"/>
          </p:nvPr>
        </p:nvSpPr>
        <p:spPr/>
        <p:txBody>
          <a:bodyPr/>
          <a:lstStyle/>
          <a:p>
            <a:r>
              <a:rPr lang="en-NZ" b="1" dirty="0">
                <a:solidFill>
                  <a:schemeClr val="accent1"/>
                </a:solidFill>
                <a:latin typeface="Arial Rounded MT Bold" panose="020F0704030504030204" pitchFamily="34" charset="0"/>
              </a:rPr>
              <a:t>Out of Constituency Voting </a:t>
            </a:r>
          </a:p>
        </p:txBody>
      </p:sp>
      <p:sp>
        <p:nvSpPr>
          <p:cNvPr id="3" name="Content Placeholder 2">
            <a:extLst>
              <a:ext uri="{FF2B5EF4-FFF2-40B4-BE49-F238E27FC236}">
                <a16:creationId xmlns:a16="http://schemas.microsoft.com/office/drawing/2014/main" id="{CA24DE32-713B-502D-BFEC-4DEA4D16583A}"/>
              </a:ext>
            </a:extLst>
          </p:cNvPr>
          <p:cNvSpPr>
            <a:spLocks noGrp="1"/>
          </p:cNvSpPr>
          <p:nvPr>
            <p:ph idx="1"/>
          </p:nvPr>
        </p:nvSpPr>
        <p:spPr>
          <a:xfrm>
            <a:off x="628650" y="1351722"/>
            <a:ext cx="7886700" cy="4825241"/>
          </a:xfrm>
        </p:spPr>
        <p:txBody>
          <a:bodyPr/>
          <a:lstStyle/>
          <a:p>
            <a:r>
              <a:rPr lang="en-US" sz="2800" b="1" dirty="0">
                <a:latin typeface="Cambria" panose="02040503050406030204" pitchFamily="18" charset="0"/>
                <a:ea typeface="Cambria" panose="02040503050406030204" pitchFamily="18" charset="0"/>
              </a:rPr>
              <a:t>New provision s 97A  - out of constituencies voting</a:t>
            </a:r>
          </a:p>
          <a:p>
            <a:r>
              <a:rPr lang="en-US" sz="2400" dirty="0">
                <a:latin typeface="Cambria" panose="02040503050406030204" pitchFamily="18" charset="0"/>
                <a:ea typeface="Cambria" panose="02040503050406030204" pitchFamily="18" charset="0"/>
              </a:rPr>
              <a:t>This would allow voters to vote outside of their constituencies if they meet certain criteria.  </a:t>
            </a:r>
          </a:p>
          <a:p>
            <a:r>
              <a:rPr lang="en-US" sz="2400" dirty="0">
                <a:latin typeface="Cambria" panose="02040503050406030204" pitchFamily="18" charset="0"/>
                <a:ea typeface="Cambria" panose="02040503050406030204" pitchFamily="18" charset="0"/>
              </a:rPr>
              <a:t>Thinking of testing the idea during by-elections so to identify the any issues with it such as costs, capacity of the Electoral Office, </a:t>
            </a:r>
            <a:r>
              <a:rPr lang="en-US" sz="2400" dirty="0" err="1">
                <a:latin typeface="Cambria" panose="02040503050406030204" pitchFamily="18" charset="0"/>
                <a:ea typeface="Cambria" panose="02040503050406030204" pitchFamily="18" charset="0"/>
              </a:rPr>
              <a:t>etc</a:t>
            </a:r>
            <a:r>
              <a:rPr lang="en-US" sz="2400" dirty="0">
                <a:latin typeface="Cambria" panose="02040503050406030204" pitchFamily="18" charset="0"/>
                <a:ea typeface="Cambria" panose="02040503050406030204" pitchFamily="18" charset="0"/>
              </a:rPr>
              <a:t> .</a:t>
            </a:r>
          </a:p>
          <a:p>
            <a:r>
              <a:rPr lang="en-US" sz="2400" dirty="0">
                <a:latin typeface="Cambria" panose="02040503050406030204" pitchFamily="18" charset="0"/>
                <a:ea typeface="Cambria" panose="02040503050406030204" pitchFamily="18" charset="0"/>
              </a:rPr>
              <a:t>Regulations to be prepared to support this method of voting.</a:t>
            </a:r>
          </a:p>
          <a:p>
            <a:endParaRPr lang="en-NZ" dirty="0"/>
          </a:p>
        </p:txBody>
      </p:sp>
    </p:spTree>
    <p:extLst>
      <p:ext uri="{BB962C8B-B14F-4D97-AF65-F5344CB8AC3E}">
        <p14:creationId xmlns:p14="http://schemas.microsoft.com/office/powerpoint/2010/main" val="18877005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F969-A8FA-47E1-BF74-C76CD05341C6}"/>
              </a:ext>
            </a:extLst>
          </p:cNvPr>
          <p:cNvSpPr>
            <a:spLocks noGrp="1"/>
          </p:cNvSpPr>
          <p:nvPr>
            <p:ph type="title"/>
          </p:nvPr>
        </p:nvSpPr>
        <p:spPr>
          <a:xfrm>
            <a:off x="224057" y="213806"/>
            <a:ext cx="8611105" cy="778971"/>
          </a:xfrm>
        </p:spPr>
        <p:txBody>
          <a:bodyPr>
            <a:normAutofit/>
          </a:bodyPr>
          <a:lstStyle/>
          <a:p>
            <a:pPr algn="ctr"/>
            <a:r>
              <a:rPr lang="en-US" sz="4000" b="1" dirty="0">
                <a:latin typeface="Algerian" panose="04020705040A02060702" pitchFamily="82" charset="0"/>
              </a:rPr>
              <a:t>Conclusion</a:t>
            </a:r>
          </a:p>
        </p:txBody>
      </p:sp>
      <p:sp>
        <p:nvSpPr>
          <p:cNvPr id="3" name="Content Placeholder 2">
            <a:extLst>
              <a:ext uri="{FF2B5EF4-FFF2-40B4-BE49-F238E27FC236}">
                <a16:creationId xmlns:a16="http://schemas.microsoft.com/office/drawing/2014/main" id="{94F716CF-1A04-4E96-818D-F986DD7BC958}"/>
              </a:ext>
            </a:extLst>
          </p:cNvPr>
          <p:cNvSpPr>
            <a:spLocks noGrp="1"/>
          </p:cNvSpPr>
          <p:nvPr>
            <p:ph idx="1"/>
          </p:nvPr>
        </p:nvSpPr>
        <p:spPr>
          <a:xfrm>
            <a:off x="193779" y="836023"/>
            <a:ext cx="8641384" cy="4690133"/>
          </a:xfrm>
        </p:spPr>
        <p:txBody>
          <a:bodyPr>
            <a:normAutofit fontScale="85000" lnSpcReduction="20000"/>
          </a:bodyPr>
          <a:lstStyle/>
          <a:p>
            <a:pPr marL="0" marR="0" lvl="0" indent="0" algn="just">
              <a:lnSpc>
                <a:spcPct val="115000"/>
              </a:lnSpc>
              <a:spcBef>
                <a:spcPts val="0"/>
              </a:spcBef>
              <a:spcAft>
                <a:spcPts val="0"/>
              </a:spcAft>
              <a:buNone/>
            </a:pP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gn="just">
              <a:buAutoNum type="arabicParenBoth"/>
            </a:pPr>
            <a:r>
              <a:rPr lang="en-US" sz="3200" dirty="0">
                <a:latin typeface="Cambria" panose="02040503050406030204" pitchFamily="18" charset="0"/>
                <a:ea typeface="Cambria" panose="02040503050406030204" pitchFamily="18" charset="0"/>
                <a:cs typeface="Arial" panose="020B0604020202020204" pitchFamily="34" charset="0"/>
              </a:rPr>
              <a:t>Holding one day elections is feasible.</a:t>
            </a:r>
          </a:p>
          <a:p>
            <a:pPr marL="514350" indent="-514350" algn="just">
              <a:buAutoNum type="arabicParenBoth"/>
            </a:pPr>
            <a:r>
              <a:rPr lang="en-US" sz="3200" dirty="0">
                <a:latin typeface="Cambria" panose="02040503050406030204" pitchFamily="18" charset="0"/>
                <a:ea typeface="Cambria" panose="02040503050406030204" pitchFamily="18" charset="0"/>
                <a:cs typeface="Arial" panose="020B0604020202020204" pitchFamily="34" charset="0"/>
              </a:rPr>
              <a:t>Mindful of the challenge of keeping and maintaining the election date synchronized. </a:t>
            </a:r>
          </a:p>
          <a:p>
            <a:pPr marL="0" indent="0" algn="just">
              <a:buNone/>
            </a:pPr>
            <a:r>
              <a:rPr lang="en-US" sz="3200" dirty="0">
                <a:latin typeface="Cambria" panose="02040503050406030204" pitchFamily="18" charset="0"/>
                <a:ea typeface="Cambria" panose="02040503050406030204" pitchFamily="18" charset="0"/>
                <a:cs typeface="Arial" panose="020B0604020202020204" pitchFamily="34" charset="0"/>
              </a:rPr>
              <a:t>(3) Amendments to relevant election laws and use of Ministerial Power to delay election dates are required. </a:t>
            </a:r>
          </a:p>
          <a:p>
            <a:pPr marL="0" indent="0" algn="just">
              <a:buNone/>
            </a:pPr>
            <a:r>
              <a:rPr lang="en-US" sz="3200" dirty="0">
                <a:latin typeface="Cambria" panose="02040503050406030204" pitchFamily="18" charset="0"/>
                <a:ea typeface="Cambria" panose="02040503050406030204" pitchFamily="18" charset="0"/>
                <a:cs typeface="Arial" panose="020B0604020202020204" pitchFamily="34" charset="0"/>
              </a:rPr>
              <a:t>(4) The Electoral Commission will conduct continuous voter registration. </a:t>
            </a:r>
          </a:p>
          <a:p>
            <a:pPr marL="0" indent="0" algn="just">
              <a:buNone/>
            </a:pPr>
            <a:r>
              <a:rPr lang="en-US" sz="3200" dirty="0">
                <a:latin typeface="Cambria" panose="02040503050406030204" pitchFamily="18" charset="0"/>
                <a:ea typeface="Cambria" panose="02040503050406030204" pitchFamily="18" charset="0"/>
                <a:cs typeface="Arial" panose="020B0604020202020204" pitchFamily="34" charset="0"/>
              </a:rPr>
              <a:t>(5) The Electoral Commission has a strong intention to conduct out of constituency voting. There are however a few challenges to be carefully examined before a firm decision is made.</a:t>
            </a:r>
          </a:p>
          <a:p>
            <a:pPr marL="0" indent="0">
              <a:buNone/>
            </a:pPr>
            <a:r>
              <a:rPr lang="en-US" sz="3200" dirty="0"/>
              <a:t> </a:t>
            </a:r>
          </a:p>
          <a:p>
            <a:pPr marR="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93998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F969-A8FA-47E1-BF74-C76CD05341C6}"/>
              </a:ext>
            </a:extLst>
          </p:cNvPr>
          <p:cNvSpPr>
            <a:spLocks noGrp="1"/>
          </p:cNvSpPr>
          <p:nvPr>
            <p:ph type="title"/>
          </p:nvPr>
        </p:nvSpPr>
        <p:spPr>
          <a:xfrm>
            <a:off x="224057" y="0"/>
            <a:ext cx="8611105" cy="7076661"/>
          </a:xfrm>
        </p:spPr>
        <p:txBody>
          <a:bodyPr>
            <a:normAutofit fontScale="90000"/>
          </a:bodyPr>
          <a:lstStyle/>
          <a:p>
            <a:pPr algn="ctr"/>
            <a:r>
              <a:rPr lang="en-US" sz="4000" b="1" dirty="0">
                <a:solidFill>
                  <a:schemeClr val="accent1"/>
                </a:solidFill>
                <a:latin typeface="Arial Rounded MT Bold" panose="020F0704030504030204" pitchFamily="34" charset="0"/>
              </a:rPr>
              <a:t>THE END</a:t>
            </a:r>
            <a:br>
              <a:rPr lang="en-US" sz="4000" b="1" dirty="0">
                <a:solidFill>
                  <a:schemeClr val="accent1"/>
                </a:solidFill>
                <a:latin typeface="Arial Rounded MT Bold" panose="020F0704030504030204" pitchFamily="34" charset="0"/>
              </a:rPr>
            </a:br>
            <a:br>
              <a:rPr lang="en-US" sz="4000" b="1" dirty="0">
                <a:solidFill>
                  <a:schemeClr val="accent1"/>
                </a:solidFill>
                <a:latin typeface="Arial Rounded MT Bold" panose="020F0704030504030204" pitchFamily="34" charset="0"/>
              </a:rPr>
            </a:br>
            <a:br>
              <a:rPr lang="en-US" sz="4000" b="1" dirty="0">
                <a:solidFill>
                  <a:schemeClr val="accent1"/>
                </a:solidFill>
                <a:latin typeface="Arial Rounded MT Bold" panose="020F0704030504030204" pitchFamily="34" charset="0"/>
              </a:rPr>
            </a:br>
            <a:br>
              <a:rPr lang="en-US" sz="4000" b="1" dirty="0">
                <a:solidFill>
                  <a:schemeClr val="accent1"/>
                </a:solidFill>
                <a:latin typeface="Arial Rounded MT Bold" panose="020F0704030504030204" pitchFamily="34" charset="0"/>
              </a:rPr>
            </a:br>
            <a:br>
              <a:rPr lang="en-US" sz="4000" b="1" dirty="0">
                <a:solidFill>
                  <a:schemeClr val="accent1"/>
                </a:solidFill>
                <a:latin typeface="Arial Rounded MT Bold" panose="020F0704030504030204" pitchFamily="34" charset="0"/>
              </a:rPr>
            </a:br>
            <a:br>
              <a:rPr lang="en-US" sz="4000" b="1" dirty="0">
                <a:solidFill>
                  <a:schemeClr val="accent1"/>
                </a:solidFill>
                <a:latin typeface="Arial Rounded MT Bold" panose="020F0704030504030204" pitchFamily="34" charset="0"/>
              </a:rPr>
            </a:br>
            <a:br>
              <a:rPr lang="en-US" sz="4000" b="1" dirty="0">
                <a:solidFill>
                  <a:schemeClr val="accent1"/>
                </a:solidFill>
                <a:latin typeface="Arial Rounded MT Bold" panose="020F0704030504030204" pitchFamily="34" charset="0"/>
              </a:rPr>
            </a:br>
            <a:br>
              <a:rPr lang="en-US" sz="4000" b="1" dirty="0">
                <a:solidFill>
                  <a:schemeClr val="accent1"/>
                </a:solidFill>
                <a:latin typeface="Arial Rounded MT Bold" panose="020F0704030504030204" pitchFamily="34" charset="0"/>
              </a:rPr>
            </a:br>
            <a:r>
              <a:rPr lang="en-US" sz="4000" b="1" dirty="0">
                <a:solidFill>
                  <a:schemeClr val="accent1"/>
                </a:solidFill>
                <a:latin typeface="Arial Rounded MT Bold" panose="020F0704030504030204" pitchFamily="34" charset="0"/>
              </a:rPr>
              <a:t>THANK YOU VERY MUCH FOR LISTENING</a:t>
            </a:r>
            <a:br>
              <a:rPr lang="en-US" sz="4000" b="1" dirty="0">
                <a:latin typeface="+mn-lt"/>
              </a:rPr>
            </a:br>
            <a:br>
              <a:rPr lang="en-US" sz="4000" b="1" dirty="0">
                <a:latin typeface="+mn-lt"/>
              </a:rPr>
            </a:br>
            <a:br>
              <a:rPr lang="en-US" sz="4000" b="1" dirty="0">
                <a:latin typeface="+mn-lt"/>
              </a:rPr>
            </a:br>
            <a:endParaRPr lang="en-US" sz="4000" b="1" dirty="0">
              <a:latin typeface="+mn-lt"/>
            </a:endParaRPr>
          </a:p>
        </p:txBody>
      </p:sp>
      <p:pic>
        <p:nvPicPr>
          <p:cNvPr id="8" name="Picture 7">
            <a:extLst>
              <a:ext uri="{FF2B5EF4-FFF2-40B4-BE49-F238E27FC236}">
                <a16:creationId xmlns:a16="http://schemas.microsoft.com/office/drawing/2014/main" id="{E132F7DF-BE33-70E0-202D-BA03097AE1A6}"/>
              </a:ext>
            </a:extLst>
          </p:cNvPr>
          <p:cNvPicPr>
            <a:picLocks noChangeAspect="1"/>
          </p:cNvPicPr>
          <p:nvPr/>
        </p:nvPicPr>
        <p:blipFill>
          <a:blip r:embed="rId3"/>
          <a:stretch>
            <a:fillRect/>
          </a:stretch>
        </p:blipFill>
        <p:spPr>
          <a:xfrm>
            <a:off x="1338470" y="1170661"/>
            <a:ext cx="6188765" cy="3070036"/>
          </a:xfrm>
          <a:prstGeom prst="rect">
            <a:avLst/>
          </a:prstGeom>
        </p:spPr>
      </p:pic>
    </p:spTree>
    <p:extLst>
      <p:ext uri="{BB962C8B-B14F-4D97-AF65-F5344CB8AC3E}">
        <p14:creationId xmlns:p14="http://schemas.microsoft.com/office/powerpoint/2010/main" val="320396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F969-A8FA-47E1-BF74-C76CD05341C6}"/>
              </a:ext>
            </a:extLst>
          </p:cNvPr>
          <p:cNvSpPr>
            <a:spLocks noGrp="1"/>
          </p:cNvSpPr>
          <p:nvPr>
            <p:ph type="title"/>
          </p:nvPr>
        </p:nvSpPr>
        <p:spPr>
          <a:xfrm>
            <a:off x="224057" y="0"/>
            <a:ext cx="8611105" cy="1219200"/>
          </a:xfrm>
        </p:spPr>
        <p:txBody>
          <a:bodyPr>
            <a:normAutofit/>
          </a:bodyPr>
          <a:lstStyle/>
          <a:p>
            <a:pPr algn="ctr"/>
            <a:r>
              <a:rPr lang="en-US" sz="3600" b="1" dirty="0">
                <a:latin typeface="Algerian" panose="04020705040A02060702" pitchFamily="82" charset="0"/>
              </a:rPr>
              <a:t>ELECTORAL REFORMS </a:t>
            </a:r>
          </a:p>
        </p:txBody>
      </p:sp>
      <p:sp>
        <p:nvSpPr>
          <p:cNvPr id="3" name="Content Placeholder 2">
            <a:extLst>
              <a:ext uri="{FF2B5EF4-FFF2-40B4-BE49-F238E27FC236}">
                <a16:creationId xmlns:a16="http://schemas.microsoft.com/office/drawing/2014/main" id="{94F716CF-1A04-4E96-818D-F986DD7BC958}"/>
              </a:ext>
            </a:extLst>
          </p:cNvPr>
          <p:cNvSpPr>
            <a:spLocks noGrp="1"/>
          </p:cNvSpPr>
          <p:nvPr>
            <p:ph idx="1"/>
          </p:nvPr>
        </p:nvSpPr>
        <p:spPr>
          <a:xfrm>
            <a:off x="193779" y="2851688"/>
            <a:ext cx="8641384" cy="2268951"/>
          </a:xfrm>
        </p:spPr>
        <p:txBody>
          <a:bodyPr/>
          <a:lstStyle/>
          <a:p>
            <a:pPr marL="0" indent="0">
              <a:buNone/>
            </a:pPr>
            <a:endParaRPr lang="en-US" dirty="0"/>
          </a:p>
          <a:p>
            <a:pPr marL="0" indent="0" algn="ctr">
              <a:buNone/>
            </a:pPr>
            <a:r>
              <a:rPr lang="en-US" b="1" dirty="0">
                <a:latin typeface="Cambria" panose="02040503050406030204" pitchFamily="18" charset="0"/>
                <a:ea typeface="Cambria" panose="02040503050406030204" pitchFamily="18" charset="0"/>
              </a:rPr>
              <a:t>PRESENTATION TO</a:t>
            </a:r>
          </a:p>
          <a:p>
            <a:pPr marL="0" indent="0" algn="ctr">
              <a:buNone/>
            </a:pPr>
            <a:r>
              <a:rPr lang="en-US" b="1" dirty="0">
                <a:latin typeface="Cambria" panose="02040503050406030204" pitchFamily="18" charset="0"/>
                <a:ea typeface="Cambria" panose="02040503050406030204" pitchFamily="18" charset="0"/>
              </a:rPr>
              <a:t>SICCI MEMBERS</a:t>
            </a:r>
          </a:p>
          <a:p>
            <a:pPr marL="0" indent="0" algn="ctr">
              <a:buNone/>
            </a:pPr>
            <a:r>
              <a:rPr lang="en-US" b="1" dirty="0">
                <a:latin typeface="Cambria" panose="02040503050406030204" pitchFamily="18" charset="0"/>
                <a:ea typeface="Cambria" panose="02040503050406030204" pitchFamily="18" charset="0"/>
              </a:rPr>
              <a:t>BY TASKFORCE ON ELECTORAL REFORMS</a:t>
            </a:r>
          </a:p>
          <a:p>
            <a:pPr marL="0" indent="0" algn="ctr">
              <a:buNone/>
            </a:pPr>
            <a:r>
              <a:rPr lang="en-US" b="1" dirty="0">
                <a:latin typeface="Cambria" panose="02040503050406030204" pitchFamily="18" charset="0"/>
                <a:ea typeface="Cambria" panose="02040503050406030204" pitchFamily="18" charset="0"/>
              </a:rPr>
              <a:t>Friday 3</a:t>
            </a:r>
            <a:r>
              <a:rPr lang="en-US" b="1" baseline="30000" dirty="0">
                <a:latin typeface="Cambria" panose="02040503050406030204" pitchFamily="18" charset="0"/>
                <a:ea typeface="Cambria" panose="02040503050406030204" pitchFamily="18" charset="0"/>
              </a:rPr>
              <a:t>rd</a:t>
            </a:r>
            <a:r>
              <a:rPr lang="en-US" b="1" dirty="0">
                <a:latin typeface="Cambria" panose="02040503050406030204" pitchFamily="18" charset="0"/>
                <a:ea typeface="Cambria" panose="02040503050406030204" pitchFamily="18" charset="0"/>
              </a:rPr>
              <a:t> March 2023</a:t>
            </a:r>
          </a:p>
        </p:txBody>
      </p:sp>
      <p:pic>
        <p:nvPicPr>
          <p:cNvPr id="7" name="Picture 6">
            <a:extLst>
              <a:ext uri="{FF2B5EF4-FFF2-40B4-BE49-F238E27FC236}">
                <a16:creationId xmlns:a16="http://schemas.microsoft.com/office/drawing/2014/main" id="{18AE054B-1AE3-D307-C1F7-F8C59A8E5FE1}"/>
              </a:ext>
            </a:extLst>
          </p:cNvPr>
          <p:cNvPicPr>
            <a:picLocks noChangeAspect="1"/>
          </p:cNvPicPr>
          <p:nvPr/>
        </p:nvPicPr>
        <p:blipFill>
          <a:blip r:embed="rId3"/>
          <a:stretch>
            <a:fillRect/>
          </a:stretch>
        </p:blipFill>
        <p:spPr>
          <a:xfrm>
            <a:off x="808384" y="901148"/>
            <a:ext cx="3379304" cy="2268951"/>
          </a:xfrm>
          <a:prstGeom prst="rect">
            <a:avLst/>
          </a:prstGeom>
        </p:spPr>
      </p:pic>
      <p:pic>
        <p:nvPicPr>
          <p:cNvPr id="9" name="Picture 8">
            <a:extLst>
              <a:ext uri="{FF2B5EF4-FFF2-40B4-BE49-F238E27FC236}">
                <a16:creationId xmlns:a16="http://schemas.microsoft.com/office/drawing/2014/main" id="{0A26F767-BD9B-3941-730F-6035D9D87BD9}"/>
              </a:ext>
            </a:extLst>
          </p:cNvPr>
          <p:cNvPicPr>
            <a:picLocks noChangeAspect="1"/>
          </p:cNvPicPr>
          <p:nvPr/>
        </p:nvPicPr>
        <p:blipFill>
          <a:blip r:embed="rId4"/>
          <a:stretch>
            <a:fillRect/>
          </a:stretch>
        </p:blipFill>
        <p:spPr>
          <a:xfrm>
            <a:off x="4452731" y="901148"/>
            <a:ext cx="3379304" cy="2268951"/>
          </a:xfrm>
          <a:prstGeom prst="rect">
            <a:avLst/>
          </a:prstGeom>
        </p:spPr>
      </p:pic>
    </p:spTree>
    <p:extLst>
      <p:ext uri="{BB962C8B-B14F-4D97-AF65-F5344CB8AC3E}">
        <p14:creationId xmlns:p14="http://schemas.microsoft.com/office/powerpoint/2010/main" val="3915987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F969-A8FA-47E1-BF74-C76CD05341C6}"/>
              </a:ext>
            </a:extLst>
          </p:cNvPr>
          <p:cNvSpPr>
            <a:spLocks noGrp="1"/>
          </p:cNvSpPr>
          <p:nvPr>
            <p:ph type="title"/>
          </p:nvPr>
        </p:nvSpPr>
        <p:spPr>
          <a:xfrm>
            <a:off x="224057" y="213806"/>
            <a:ext cx="8611105" cy="987977"/>
          </a:xfrm>
        </p:spPr>
        <p:txBody>
          <a:bodyPr>
            <a:normAutofit/>
          </a:bodyPr>
          <a:lstStyle/>
          <a:p>
            <a:pPr algn="ctr"/>
            <a:r>
              <a:rPr lang="en-US" sz="4000" b="1" dirty="0">
                <a:latin typeface="Algerian" panose="04020705040A02060702" pitchFamily="82" charset="0"/>
              </a:rPr>
              <a:t>PRESENTATION OUTLINE</a:t>
            </a:r>
          </a:p>
        </p:txBody>
      </p:sp>
      <p:sp>
        <p:nvSpPr>
          <p:cNvPr id="3" name="Content Placeholder 2">
            <a:extLst>
              <a:ext uri="{FF2B5EF4-FFF2-40B4-BE49-F238E27FC236}">
                <a16:creationId xmlns:a16="http://schemas.microsoft.com/office/drawing/2014/main" id="{94F716CF-1A04-4E96-818D-F986DD7BC958}"/>
              </a:ext>
            </a:extLst>
          </p:cNvPr>
          <p:cNvSpPr>
            <a:spLocks noGrp="1"/>
          </p:cNvSpPr>
          <p:nvPr>
            <p:ph idx="1"/>
          </p:nvPr>
        </p:nvSpPr>
        <p:spPr>
          <a:xfrm>
            <a:off x="193779" y="1722782"/>
            <a:ext cx="8641384" cy="3397857"/>
          </a:xfrm>
        </p:spPr>
        <p:txBody>
          <a:bodyPr>
            <a:normAutofit/>
          </a:bodyPr>
          <a:lstStyle/>
          <a:p>
            <a:pPr marL="514350" indent="-514350">
              <a:buAutoNum type="alphaLcParenR"/>
            </a:pPr>
            <a:r>
              <a:rPr lang="en-US" sz="4000" dirty="0">
                <a:latin typeface="Cambria" panose="02040503050406030204" pitchFamily="18" charset="0"/>
                <a:ea typeface="Cambria" panose="02040503050406030204" pitchFamily="18" charset="0"/>
              </a:rPr>
              <a:t>Synchronization of all Elections for all levels of governance </a:t>
            </a:r>
          </a:p>
          <a:p>
            <a:pPr marL="514350" indent="-514350">
              <a:buAutoNum type="alphaLcParenR"/>
            </a:pPr>
            <a:r>
              <a:rPr lang="en-US" sz="4000" dirty="0">
                <a:latin typeface="Cambria" panose="02040503050406030204" pitchFamily="18" charset="0"/>
                <a:ea typeface="Cambria" panose="02040503050406030204" pitchFamily="18" charset="0"/>
              </a:rPr>
              <a:t>Continuous Voter Registration</a:t>
            </a:r>
          </a:p>
          <a:p>
            <a:pPr marL="514350" indent="-514350">
              <a:buFont typeface="Arial" panose="020B0604020202020204" pitchFamily="34" charset="0"/>
              <a:buAutoNum type="alphaLcParenR"/>
            </a:pPr>
            <a:r>
              <a:rPr lang="en-US" sz="4000" dirty="0">
                <a:latin typeface="Cambria" panose="02040503050406030204" pitchFamily="18" charset="0"/>
                <a:ea typeface="Cambria" panose="02040503050406030204" pitchFamily="18" charset="0"/>
              </a:rPr>
              <a:t>Out of Constituency Voting </a:t>
            </a:r>
          </a:p>
        </p:txBody>
      </p:sp>
    </p:spTree>
    <p:extLst>
      <p:ext uri="{BB962C8B-B14F-4D97-AF65-F5344CB8AC3E}">
        <p14:creationId xmlns:p14="http://schemas.microsoft.com/office/powerpoint/2010/main" val="1051782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A4926-7D67-4E1D-9152-4652AB144A44}"/>
              </a:ext>
            </a:extLst>
          </p:cNvPr>
          <p:cNvSpPr>
            <a:spLocks noGrp="1"/>
          </p:cNvSpPr>
          <p:nvPr>
            <p:ph type="ctrTitle"/>
          </p:nvPr>
        </p:nvSpPr>
        <p:spPr>
          <a:xfrm>
            <a:off x="182879" y="143691"/>
            <a:ext cx="8451670" cy="1528355"/>
          </a:xfrm>
        </p:spPr>
        <p:txBody>
          <a:bodyPr>
            <a:noAutofit/>
          </a:bodyPr>
          <a:lstStyle/>
          <a:p>
            <a:r>
              <a:rPr lang="en-US" sz="3200" b="1" dirty="0">
                <a:latin typeface="Algerian" panose="04020705040A02060702" pitchFamily="82" charset="0"/>
              </a:rPr>
              <a:t>Synchronization of all Elections for all levels of Governance </a:t>
            </a:r>
            <a:br>
              <a:rPr lang="en-US" sz="3200" dirty="0"/>
            </a:br>
            <a:endParaRPr lang="en-AU" sz="3200" dirty="0"/>
          </a:p>
        </p:txBody>
      </p:sp>
      <p:sp>
        <p:nvSpPr>
          <p:cNvPr id="3" name="Subtitle 2">
            <a:extLst>
              <a:ext uri="{FF2B5EF4-FFF2-40B4-BE49-F238E27FC236}">
                <a16:creationId xmlns:a16="http://schemas.microsoft.com/office/drawing/2014/main" id="{AC8EDF21-5AB1-4C37-A4D0-8F37D9C50C45}"/>
              </a:ext>
            </a:extLst>
          </p:cNvPr>
          <p:cNvSpPr>
            <a:spLocks noGrp="1"/>
          </p:cNvSpPr>
          <p:nvPr>
            <p:ph type="subTitle" idx="1"/>
          </p:nvPr>
        </p:nvSpPr>
        <p:spPr>
          <a:xfrm>
            <a:off x="182879" y="1152939"/>
            <a:ext cx="8778241" cy="4921290"/>
          </a:xfrm>
        </p:spPr>
        <p:txBody>
          <a:bodyPr>
            <a:normAutofit/>
          </a:bodyPr>
          <a:lstStyle/>
          <a:p>
            <a:pPr algn="l"/>
            <a:r>
              <a:rPr lang="en-AU" b="1" dirty="0">
                <a:latin typeface="Cambria" panose="02040503050406030204" pitchFamily="18" charset="0"/>
                <a:ea typeface="Cambria" panose="02040503050406030204" pitchFamily="18" charset="0"/>
              </a:rPr>
              <a:t>Background </a:t>
            </a:r>
          </a:p>
          <a:p>
            <a:r>
              <a:rPr lang="en-US" b="1" u="sng" dirty="0">
                <a:latin typeface="Cambria" panose="02040503050406030204" pitchFamily="18" charset="0"/>
                <a:ea typeface="Cambria" panose="02040503050406030204" pitchFamily="18" charset="0"/>
              </a:rPr>
              <a:t>Resolution 4 </a:t>
            </a:r>
            <a:r>
              <a:rPr lang="en-US" dirty="0">
                <a:latin typeface="Cambria" panose="02040503050406030204" pitchFamily="18" charset="0"/>
                <a:ea typeface="Cambria" panose="02040503050406030204" pitchFamily="18" charset="0"/>
              </a:rPr>
              <a:t>- “</a:t>
            </a:r>
            <a:r>
              <a:rPr lang="en-NZ" b="1" dirty="0">
                <a:effectLst/>
                <a:latin typeface="Cambria" panose="02040503050406030204" pitchFamily="18" charset="0"/>
                <a:ea typeface="Cambria" panose="02040503050406030204" pitchFamily="18" charset="0"/>
                <a:cs typeface="Times New Roman" panose="02020603050405020304" pitchFamily="18" charset="0"/>
              </a:rPr>
              <a:t>To align the Provincial and Honiara City Council Elections with National Elections”.</a:t>
            </a:r>
            <a:endParaRPr lang="en-US" dirty="0">
              <a:effectLst/>
              <a:latin typeface="Cambria" panose="02040503050406030204" pitchFamily="18" charset="0"/>
              <a:ea typeface="Cambria" panose="02040503050406030204" pitchFamily="18" charset="0"/>
              <a:cs typeface="Times New Roman" panose="02020603050405020304" pitchFamily="18" charset="0"/>
            </a:endParaRPr>
          </a:p>
          <a:p>
            <a:pPr marL="685800" marR="0" indent="0" algn="just">
              <a:lnSpc>
                <a:spcPct val="115000"/>
              </a:lnSpc>
              <a:spcBef>
                <a:spcPts val="0"/>
              </a:spcBef>
              <a:spcAft>
                <a:spcPts val="1000"/>
              </a:spcAft>
              <a:buNone/>
            </a:pPr>
            <a:r>
              <a:rPr lang="en-NZ" dirty="0">
                <a:effectLst/>
                <a:latin typeface="Cambria" panose="02040503050406030204" pitchFamily="18" charset="0"/>
                <a:ea typeface="Cambria" panose="02040503050406030204" pitchFamily="18" charset="0"/>
                <a:cs typeface="Times New Roman" panose="02020603050405020304" pitchFamily="18" charset="0"/>
              </a:rPr>
              <a:t>Provincial, Honiara City and National elections are a </a:t>
            </a:r>
            <a:r>
              <a:rPr lang="en-NZ" b="1" i="1" dirty="0">
                <a:effectLst/>
                <a:latin typeface="Cambria" panose="02040503050406030204" pitchFamily="18" charset="0"/>
                <a:ea typeface="Cambria" panose="02040503050406030204" pitchFamily="18" charset="0"/>
                <a:cs typeface="Times New Roman" panose="02020603050405020304" pitchFamily="18" charset="0"/>
              </a:rPr>
              <a:t>costly exercise </a:t>
            </a:r>
            <a:r>
              <a:rPr lang="en-NZ" dirty="0">
                <a:effectLst/>
                <a:latin typeface="Cambria" panose="02040503050406030204" pitchFamily="18" charset="0"/>
                <a:ea typeface="Cambria" panose="02040503050406030204" pitchFamily="18" charset="0"/>
                <a:cs typeface="Times New Roman" panose="02020603050405020304" pitchFamily="18" charset="0"/>
              </a:rPr>
              <a:t>that involves an </a:t>
            </a:r>
            <a:r>
              <a:rPr lang="en-NZ" b="1" i="1" dirty="0">
                <a:effectLst/>
                <a:latin typeface="Cambria" panose="02040503050406030204" pitchFamily="18" charset="0"/>
                <a:ea typeface="Cambria" panose="02040503050406030204" pitchFamily="18" charset="0"/>
                <a:cs typeface="Times New Roman" panose="02020603050405020304" pitchFamily="18" charset="0"/>
              </a:rPr>
              <a:t>overlapping of many activities</a:t>
            </a:r>
            <a:r>
              <a:rPr lang="en-NZ" dirty="0">
                <a:effectLst/>
                <a:latin typeface="Cambria" panose="02040503050406030204" pitchFamily="18" charset="0"/>
                <a:ea typeface="Cambria" panose="02040503050406030204" pitchFamily="18" charset="0"/>
                <a:cs typeface="Times New Roman" panose="02020603050405020304" pitchFamily="18" charset="0"/>
              </a:rPr>
              <a:t>, such as voter registration. Given the </a:t>
            </a:r>
            <a:r>
              <a:rPr lang="en-NZ" b="1" i="1" dirty="0">
                <a:effectLst/>
                <a:latin typeface="Cambria" panose="02040503050406030204" pitchFamily="18" charset="0"/>
                <a:ea typeface="Cambria" panose="02040503050406030204" pitchFamily="18" charset="0"/>
                <a:cs typeface="Times New Roman" panose="02020603050405020304" pitchFamily="18" charset="0"/>
              </a:rPr>
              <a:t>potential changes to the National election system</a:t>
            </a:r>
            <a:r>
              <a:rPr lang="en-NZ" i="1" dirty="0">
                <a:effectLst/>
                <a:latin typeface="Cambria" panose="02040503050406030204" pitchFamily="18" charset="0"/>
                <a:ea typeface="Cambria" panose="02040503050406030204" pitchFamily="18" charset="0"/>
                <a:cs typeface="Times New Roman" panose="02020603050405020304" pitchFamily="18" charset="0"/>
              </a:rPr>
              <a:t> </a:t>
            </a:r>
            <a:r>
              <a:rPr lang="en-NZ" dirty="0">
                <a:effectLst/>
                <a:latin typeface="Cambria" panose="02040503050406030204" pitchFamily="18" charset="0"/>
                <a:ea typeface="Cambria" panose="02040503050406030204" pitchFamily="18" charset="0"/>
                <a:cs typeface="Times New Roman" panose="02020603050405020304" pitchFamily="18" charset="0"/>
              </a:rPr>
              <a:t>with the introduction of the </a:t>
            </a:r>
            <a:r>
              <a:rPr lang="en-NZ" b="1" i="1" dirty="0">
                <a:effectLst/>
                <a:latin typeface="Cambria" panose="02040503050406030204" pitchFamily="18" charset="0"/>
                <a:ea typeface="Cambria" panose="02040503050406030204" pitchFamily="18" charset="0"/>
                <a:cs typeface="Times New Roman" panose="02020603050405020304" pitchFamily="18" charset="0"/>
              </a:rPr>
              <a:t>Political Parties Integrity Bill 2013</a:t>
            </a:r>
            <a:r>
              <a:rPr lang="en-NZ" dirty="0">
                <a:effectLst/>
                <a:latin typeface="Cambria" panose="02040503050406030204" pitchFamily="18" charset="0"/>
                <a:ea typeface="Cambria" panose="02040503050406030204" pitchFamily="18" charset="0"/>
                <a:cs typeface="Times New Roman" panose="02020603050405020304" pitchFamily="18" charset="0"/>
              </a:rPr>
              <a:t>, the Premiers support a move to align Provincial and Honiara City elections with National elections </a:t>
            </a:r>
            <a:r>
              <a:rPr lang="en-NZ" b="1" dirty="0">
                <a:effectLst/>
                <a:latin typeface="Cambria" panose="02040503050406030204" pitchFamily="18" charset="0"/>
                <a:ea typeface="Cambria" panose="02040503050406030204" pitchFamily="18" charset="0"/>
                <a:cs typeface="Times New Roman" panose="02020603050405020304" pitchFamily="18" charset="0"/>
              </a:rPr>
              <a:t>to save money and prevent duplication of services.”</a:t>
            </a:r>
            <a:endParaRPr lang="en-US" b="1" dirty="0">
              <a:effectLst/>
              <a:latin typeface="Cambria" panose="02040503050406030204" pitchFamily="18" charset="0"/>
              <a:ea typeface="Cambria" panose="02040503050406030204" pitchFamily="18" charset="0"/>
              <a:cs typeface="Times New Roman" panose="02020603050405020304" pitchFamily="18" charset="0"/>
            </a:endParaRPr>
          </a:p>
          <a:p>
            <a:r>
              <a:rPr lang="en-US" b="1" dirty="0">
                <a:latin typeface="Cambria" panose="02040503050406030204" pitchFamily="18" charset="0"/>
                <a:ea typeface="Cambria" panose="02040503050406030204" pitchFamily="18" charset="0"/>
              </a:rPr>
              <a:t>Essence of Resolution </a:t>
            </a:r>
            <a:r>
              <a:rPr lang="en-US" dirty="0">
                <a:latin typeface="Cambria" panose="02040503050406030204" pitchFamily="18" charset="0"/>
                <a:ea typeface="Cambria" panose="02040503050406030204" pitchFamily="18" charset="0"/>
              </a:rPr>
              <a:t>–</a:t>
            </a:r>
            <a:r>
              <a:rPr lang="en-US" b="1" dirty="0">
                <a:latin typeface="Cambria" panose="02040503050406030204" pitchFamily="18" charset="0"/>
                <a:ea typeface="Cambria" panose="02040503050406030204" pitchFamily="18" charset="0"/>
              </a:rPr>
              <a:t> </a:t>
            </a:r>
            <a:r>
              <a:rPr lang="en-US" b="1" dirty="0" err="1">
                <a:latin typeface="Cambria" panose="02040503050406030204" pitchFamily="18" charset="0"/>
                <a:ea typeface="Cambria" panose="02040503050406030204" pitchFamily="18" charset="0"/>
              </a:rPr>
              <a:t>i</a:t>
            </a:r>
            <a:r>
              <a:rPr lang="en-US" b="1" dirty="0">
                <a:latin typeface="Cambria" panose="02040503050406030204" pitchFamily="18" charset="0"/>
                <a:ea typeface="Cambria" panose="02040503050406030204" pitchFamily="18" charset="0"/>
              </a:rPr>
              <a:t>) </a:t>
            </a:r>
            <a:r>
              <a:rPr lang="en-US" dirty="0">
                <a:latin typeface="Cambria" panose="02040503050406030204" pitchFamily="18" charset="0"/>
                <a:ea typeface="Cambria" panose="02040503050406030204" pitchFamily="18" charset="0"/>
              </a:rPr>
              <a:t>Cost saving approach and prevention of duplication of services; </a:t>
            </a:r>
            <a:r>
              <a:rPr lang="en-US" b="1" dirty="0">
                <a:latin typeface="Cambria" panose="02040503050406030204" pitchFamily="18" charset="0"/>
                <a:ea typeface="Cambria" panose="02040503050406030204" pitchFamily="18" charset="0"/>
              </a:rPr>
              <a:t>ii) </a:t>
            </a:r>
            <a:r>
              <a:rPr lang="en-US" dirty="0">
                <a:latin typeface="Cambria" panose="02040503050406030204" pitchFamily="18" charset="0"/>
                <a:ea typeface="Cambria" panose="02040503050406030204" pitchFamily="18" charset="0"/>
              </a:rPr>
              <a:t>Successive Premier’s conferences since 2013 seemed supportive of this concept. </a:t>
            </a:r>
            <a:endParaRPr lang="en-US" b="1" dirty="0">
              <a:latin typeface="Cambria" panose="02040503050406030204" pitchFamily="18" charset="0"/>
              <a:ea typeface="Cambria" panose="02040503050406030204" pitchFamily="18" charset="0"/>
            </a:endParaRPr>
          </a:p>
          <a:p>
            <a:pPr algn="l"/>
            <a:endParaRPr lang="en-AU" b="1" dirty="0"/>
          </a:p>
        </p:txBody>
      </p:sp>
    </p:spTree>
    <p:extLst>
      <p:ext uri="{BB962C8B-B14F-4D97-AF65-F5344CB8AC3E}">
        <p14:creationId xmlns:p14="http://schemas.microsoft.com/office/powerpoint/2010/main" val="263372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F969-A8FA-47E1-BF74-C76CD05341C6}"/>
              </a:ext>
            </a:extLst>
          </p:cNvPr>
          <p:cNvSpPr>
            <a:spLocks noGrp="1"/>
          </p:cNvSpPr>
          <p:nvPr>
            <p:ph type="title"/>
          </p:nvPr>
        </p:nvSpPr>
        <p:spPr>
          <a:xfrm>
            <a:off x="224057" y="213806"/>
            <a:ext cx="8611105" cy="831223"/>
          </a:xfrm>
        </p:spPr>
        <p:txBody>
          <a:bodyPr>
            <a:normAutofit fontScale="90000"/>
          </a:bodyPr>
          <a:lstStyle/>
          <a:p>
            <a:pPr algn="ctr"/>
            <a:r>
              <a:rPr lang="en-US" sz="3600" b="1" dirty="0">
                <a:solidFill>
                  <a:srgbClr val="7030A0"/>
                </a:solidFill>
                <a:latin typeface="Algerian" panose="04020705040A02060702" pitchFamily="82" charset="0"/>
                <a:cs typeface="Arial" panose="020B0604020202020204" pitchFamily="34" charset="0"/>
              </a:rPr>
              <a:t>Background to Synchronization </a:t>
            </a:r>
            <a:r>
              <a:rPr lang="en-US" sz="3600" b="1" dirty="0">
                <a:solidFill>
                  <a:srgbClr val="7030A0"/>
                </a:solidFill>
                <a:latin typeface="Algerian" panose="04020705040A02060702" pitchFamily="82" charset="0"/>
              </a:rPr>
              <a:t>– </a:t>
            </a:r>
            <a:r>
              <a:rPr lang="en-US" sz="3600" b="1" dirty="0" err="1">
                <a:solidFill>
                  <a:srgbClr val="7030A0"/>
                </a:solidFill>
                <a:latin typeface="Algerian" panose="04020705040A02060702" pitchFamily="82" charset="0"/>
              </a:rPr>
              <a:t>cont</a:t>
            </a:r>
            <a:r>
              <a:rPr lang="en-US" sz="3600" b="1" dirty="0">
                <a:solidFill>
                  <a:srgbClr val="7030A0"/>
                </a:solidFill>
                <a:latin typeface="Algerian" panose="04020705040A02060702" pitchFamily="82" charset="0"/>
              </a:rPr>
              <a:t> </a:t>
            </a:r>
            <a:br>
              <a:rPr kumimoji="0" lang="en-AU" sz="4400" b="1" i="0" u="none" strike="noStrike" kern="0" cap="none" spc="0" normalizeH="0" baseline="0" noProof="0" dirty="0">
                <a:ln>
                  <a:noFill/>
                </a:ln>
                <a:solidFill>
                  <a:sysClr val="windowText" lastClr="000000"/>
                </a:solidFill>
                <a:effectLst/>
                <a:uLnTx/>
                <a:uFillTx/>
                <a:latin typeface="Arial Rounded MT Bold" panose="020F0704030504030204" pitchFamily="34" charset="0"/>
              </a:rPr>
            </a:br>
            <a:endParaRPr lang="en-US" dirty="0"/>
          </a:p>
        </p:txBody>
      </p:sp>
      <p:sp>
        <p:nvSpPr>
          <p:cNvPr id="3" name="Content Placeholder 2">
            <a:extLst>
              <a:ext uri="{FF2B5EF4-FFF2-40B4-BE49-F238E27FC236}">
                <a16:creationId xmlns:a16="http://schemas.microsoft.com/office/drawing/2014/main" id="{94F716CF-1A04-4E96-818D-F986DD7BC958}"/>
              </a:ext>
            </a:extLst>
          </p:cNvPr>
          <p:cNvSpPr>
            <a:spLocks noGrp="1"/>
          </p:cNvSpPr>
          <p:nvPr>
            <p:ph idx="1"/>
          </p:nvPr>
        </p:nvSpPr>
        <p:spPr>
          <a:xfrm>
            <a:off x="193778" y="927463"/>
            <a:ext cx="8950221" cy="4546058"/>
          </a:xfrm>
        </p:spPr>
        <p:txBody>
          <a:bodyPr>
            <a:normAutofit fontScale="92500" lnSpcReduction="20000"/>
          </a:bodyPr>
          <a:lstStyle/>
          <a:p>
            <a:r>
              <a:rPr lang="en-NZ" sz="3200" b="1" u="sng" dirty="0">
                <a:effectLst/>
                <a:latin typeface="Cambria" panose="02040503050406030204" pitchFamily="18" charset="0"/>
                <a:ea typeface="Cambria" panose="02040503050406030204" pitchFamily="18" charset="0"/>
                <a:cs typeface="Times New Roman" panose="02020603050405020304" pitchFamily="18" charset="0"/>
              </a:rPr>
              <a:t>Goal 3 of the ERSF</a:t>
            </a:r>
            <a:r>
              <a:rPr lang="en-NZ" sz="3200" b="1" dirty="0">
                <a:effectLst/>
                <a:latin typeface="Cambria" panose="02040503050406030204" pitchFamily="18" charset="0"/>
                <a:ea typeface="Cambria" panose="02040503050406030204" pitchFamily="18" charset="0"/>
                <a:cs typeface="Times New Roman" panose="02020603050405020304" pitchFamily="18" charset="0"/>
              </a:rPr>
              <a:t> </a:t>
            </a:r>
            <a:r>
              <a:rPr lang="en-NZ" sz="3200" dirty="0">
                <a:effectLst/>
                <a:latin typeface="Cambria" panose="02040503050406030204" pitchFamily="18" charset="0"/>
                <a:ea typeface="Cambria" panose="02040503050406030204" pitchFamily="18" charset="0"/>
                <a:cs typeface="Times New Roman" panose="02020603050405020304" pitchFamily="18" charset="0"/>
              </a:rPr>
              <a:t>talks about “</a:t>
            </a:r>
            <a:r>
              <a:rPr lang="en-NZ" sz="3200" b="1" dirty="0">
                <a:effectLst/>
                <a:latin typeface="Cambria" panose="02040503050406030204" pitchFamily="18" charset="0"/>
                <a:ea typeface="Cambria" panose="02040503050406030204" pitchFamily="18" charset="0"/>
                <a:cs typeface="Times New Roman" panose="02020603050405020304" pitchFamily="18" charset="0"/>
              </a:rPr>
              <a:t>Efficient</a:t>
            </a:r>
            <a:r>
              <a:rPr lang="en-NZ" sz="3200" dirty="0">
                <a:effectLst/>
                <a:latin typeface="Cambria" panose="02040503050406030204" pitchFamily="18" charset="0"/>
                <a:ea typeface="Cambria" panose="02040503050406030204" pitchFamily="18" charset="0"/>
                <a:cs typeface="Times New Roman" panose="02020603050405020304" pitchFamily="18" charset="0"/>
              </a:rPr>
              <a:t> and </a:t>
            </a:r>
            <a:r>
              <a:rPr lang="en-NZ" sz="3200" b="1" dirty="0">
                <a:effectLst/>
                <a:latin typeface="Cambria" panose="02040503050406030204" pitchFamily="18" charset="0"/>
                <a:ea typeface="Cambria" panose="02040503050406030204" pitchFamily="18" charset="0"/>
                <a:cs typeface="Times New Roman" panose="02020603050405020304" pitchFamily="18" charset="0"/>
              </a:rPr>
              <a:t>effective</a:t>
            </a:r>
            <a:r>
              <a:rPr lang="en-NZ" sz="3200" dirty="0">
                <a:effectLst/>
                <a:latin typeface="Cambria" panose="02040503050406030204" pitchFamily="18" charset="0"/>
                <a:ea typeface="Cambria" panose="02040503050406030204" pitchFamily="18" charset="0"/>
                <a:cs typeface="Times New Roman" panose="02020603050405020304" pitchFamily="18" charset="0"/>
              </a:rPr>
              <a:t> conduct of elections for both provincial assemblies and national parliament” in 2023.”</a:t>
            </a:r>
          </a:p>
          <a:p>
            <a:r>
              <a:rPr lang="en-NZ" sz="3200" b="1" u="sng" dirty="0">
                <a:effectLst/>
                <a:latin typeface="Cambria" panose="02040503050406030204" pitchFamily="18" charset="0"/>
                <a:ea typeface="Cambria" panose="02040503050406030204" pitchFamily="18" charset="0"/>
                <a:cs typeface="Times New Roman" panose="02020603050405020304" pitchFamily="18" charset="0"/>
              </a:rPr>
              <a:t>Outcome 1</a:t>
            </a:r>
            <a:r>
              <a:rPr lang="en-NZ" sz="3200" b="1" dirty="0">
                <a:effectLst/>
                <a:latin typeface="Cambria" panose="02040503050406030204" pitchFamily="18" charset="0"/>
                <a:ea typeface="Cambria" panose="02040503050406030204" pitchFamily="18" charset="0"/>
                <a:cs typeface="Times New Roman" panose="02020603050405020304" pitchFamily="18" charset="0"/>
              </a:rPr>
              <a:t> </a:t>
            </a:r>
            <a:r>
              <a:rPr lang="en-NZ" sz="3200" dirty="0">
                <a:effectLst/>
                <a:latin typeface="Cambria" panose="02040503050406030204" pitchFamily="18" charset="0"/>
                <a:ea typeface="Cambria" panose="02040503050406030204" pitchFamily="18" charset="0"/>
                <a:cs typeface="Times New Roman" panose="02020603050405020304" pitchFamily="18" charset="0"/>
              </a:rPr>
              <a:t>makes reference to “The life of the 9 provincial assemblies aligned to be dissolved together with the national parliament.”</a:t>
            </a:r>
          </a:p>
          <a:p>
            <a:r>
              <a:rPr lang="en-NZ" sz="3200" dirty="0">
                <a:effectLst/>
                <a:latin typeface="Cambria" panose="02040503050406030204" pitchFamily="18" charset="0"/>
                <a:ea typeface="Cambria" panose="02040503050406030204" pitchFamily="18" charset="0"/>
                <a:cs typeface="Times New Roman" panose="02020603050405020304" pitchFamily="18" charset="0"/>
              </a:rPr>
              <a:t>In </a:t>
            </a:r>
            <a:r>
              <a:rPr lang="en-NZ" sz="3200" b="1" dirty="0">
                <a:effectLst/>
                <a:latin typeface="Cambria" panose="02040503050406030204" pitchFamily="18" charset="0"/>
                <a:ea typeface="Cambria" panose="02040503050406030204" pitchFamily="18" charset="0"/>
                <a:cs typeface="Times New Roman" panose="02020603050405020304" pitchFamily="18" charset="0"/>
              </a:rPr>
              <a:t>2019</a:t>
            </a:r>
            <a:r>
              <a:rPr lang="en-NZ" sz="3200" dirty="0">
                <a:effectLst/>
                <a:latin typeface="Cambria" panose="02040503050406030204" pitchFamily="18" charset="0"/>
                <a:ea typeface="Cambria" panose="02040503050406030204" pitchFamily="18" charset="0"/>
                <a:cs typeface="Times New Roman" panose="02020603050405020304" pitchFamily="18" charset="0"/>
              </a:rPr>
              <a:t>, the Electoral Commission decided to trial the possibility of holding simultaneous elections at a small scale in East Makira Constituency.</a:t>
            </a:r>
          </a:p>
          <a:p>
            <a:r>
              <a:rPr lang="en-NZ" sz="3200" dirty="0">
                <a:latin typeface="Cambria" panose="02040503050406030204" pitchFamily="18" charset="0"/>
                <a:ea typeface="Cambria" panose="02040503050406030204" pitchFamily="18" charset="0"/>
                <a:cs typeface="Times New Roman" panose="02020603050405020304" pitchFamily="18" charset="0"/>
              </a:rPr>
              <a:t>Another trial was conducted in West Kwaio Constituency last year, 2022.  Both trials were conducted without any major problems. </a:t>
            </a:r>
            <a:endParaRPr lang="en-NZ" sz="32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buNone/>
            </a:pPr>
            <a:endParaRPr lang="en-US" sz="3200" b="1" dirty="0"/>
          </a:p>
        </p:txBody>
      </p:sp>
    </p:spTree>
    <p:extLst>
      <p:ext uri="{BB962C8B-B14F-4D97-AF65-F5344CB8AC3E}">
        <p14:creationId xmlns:p14="http://schemas.microsoft.com/office/powerpoint/2010/main" val="2244514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F969-A8FA-47E1-BF74-C76CD05341C6}"/>
              </a:ext>
            </a:extLst>
          </p:cNvPr>
          <p:cNvSpPr>
            <a:spLocks noGrp="1"/>
          </p:cNvSpPr>
          <p:nvPr>
            <p:ph type="title"/>
          </p:nvPr>
        </p:nvSpPr>
        <p:spPr>
          <a:xfrm>
            <a:off x="224057" y="213806"/>
            <a:ext cx="8611105" cy="1663120"/>
          </a:xfrm>
        </p:spPr>
        <p:txBody>
          <a:bodyPr>
            <a:normAutofit fontScale="90000"/>
          </a:bodyPr>
          <a:lstStyle/>
          <a:p>
            <a:pPr algn="ctr"/>
            <a:r>
              <a:rPr lang="en-US" sz="3100" b="1" dirty="0">
                <a:solidFill>
                  <a:srgbClr val="0070C0"/>
                </a:solidFill>
                <a:latin typeface="Algerian" panose="04020705040A02060702" pitchFamily="82" charset="0"/>
              </a:rPr>
              <a:t>Simultaneous Election Trialed 2019 East Makira  </a:t>
            </a:r>
            <a:br>
              <a:rPr kumimoji="0" lang="en-AU" sz="4400" b="1" i="0" u="none" strike="noStrike" kern="0" cap="none" spc="0" normalizeH="0" baseline="0" noProof="0" dirty="0">
                <a:ln>
                  <a:noFill/>
                </a:ln>
                <a:solidFill>
                  <a:sysClr val="windowText" lastClr="000000"/>
                </a:solidFill>
                <a:effectLst/>
                <a:uLnTx/>
                <a:uFillTx/>
                <a:latin typeface="Arial Rounded MT Bold" panose="020F0704030504030204" pitchFamily="34" charset="0"/>
              </a:rPr>
            </a:br>
            <a:br>
              <a:rPr kumimoji="0" lang="en-AU" sz="4400" b="1" i="0" u="none" strike="noStrike" kern="0" cap="none" spc="0" normalizeH="0" baseline="0" noProof="0" dirty="0">
                <a:ln>
                  <a:noFill/>
                </a:ln>
                <a:solidFill>
                  <a:sysClr val="windowText" lastClr="000000"/>
                </a:solidFill>
                <a:effectLst/>
                <a:uLnTx/>
                <a:uFillTx/>
                <a:latin typeface="Arial Rounded MT Bold" panose="020F0704030504030204" pitchFamily="34" charset="0"/>
              </a:rPr>
            </a:br>
            <a:endParaRPr lang="en-US" dirty="0"/>
          </a:p>
        </p:txBody>
      </p:sp>
      <p:sp>
        <p:nvSpPr>
          <p:cNvPr id="3" name="Content Placeholder 2">
            <a:extLst>
              <a:ext uri="{FF2B5EF4-FFF2-40B4-BE49-F238E27FC236}">
                <a16:creationId xmlns:a16="http://schemas.microsoft.com/office/drawing/2014/main" id="{94F716CF-1A04-4E96-818D-F986DD7BC958}"/>
              </a:ext>
            </a:extLst>
          </p:cNvPr>
          <p:cNvSpPr>
            <a:spLocks noGrp="1"/>
          </p:cNvSpPr>
          <p:nvPr>
            <p:ph idx="1"/>
          </p:nvPr>
        </p:nvSpPr>
        <p:spPr>
          <a:xfrm>
            <a:off x="193779" y="731521"/>
            <a:ext cx="8641384" cy="4389120"/>
          </a:xfrm>
        </p:spPr>
        <p:txBody>
          <a:bodyPr/>
          <a:lstStyle/>
          <a:p>
            <a:pPr marR="0" lvl="0" algn="just">
              <a:lnSpc>
                <a:spcPct val="115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b="1" dirty="0"/>
          </a:p>
        </p:txBody>
      </p:sp>
      <p:pic>
        <p:nvPicPr>
          <p:cNvPr id="7" name="Picture 6">
            <a:extLst>
              <a:ext uri="{FF2B5EF4-FFF2-40B4-BE49-F238E27FC236}">
                <a16:creationId xmlns:a16="http://schemas.microsoft.com/office/drawing/2014/main" id="{5E717425-E4DD-4AC7-9F84-0D699F4406E7}"/>
              </a:ext>
            </a:extLst>
          </p:cNvPr>
          <p:cNvPicPr>
            <a:picLocks noChangeAspect="1"/>
          </p:cNvPicPr>
          <p:nvPr/>
        </p:nvPicPr>
        <p:blipFill>
          <a:blip r:embed="rId3"/>
          <a:stretch>
            <a:fillRect/>
          </a:stretch>
        </p:blipFill>
        <p:spPr>
          <a:xfrm>
            <a:off x="746975" y="1217461"/>
            <a:ext cx="7675807" cy="5232475"/>
          </a:xfrm>
          <a:prstGeom prst="rect">
            <a:avLst/>
          </a:prstGeom>
          <a:ln>
            <a:noFill/>
          </a:ln>
          <a:effectLst>
            <a:softEdge rad="112500"/>
          </a:effectLst>
        </p:spPr>
      </p:pic>
    </p:spTree>
    <p:extLst>
      <p:ext uri="{BB962C8B-B14F-4D97-AF65-F5344CB8AC3E}">
        <p14:creationId xmlns:p14="http://schemas.microsoft.com/office/powerpoint/2010/main" val="2926440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9F969-A8FA-47E1-BF74-C76CD05341C6}"/>
              </a:ext>
            </a:extLst>
          </p:cNvPr>
          <p:cNvSpPr>
            <a:spLocks noGrp="1"/>
          </p:cNvSpPr>
          <p:nvPr>
            <p:ph type="title"/>
          </p:nvPr>
        </p:nvSpPr>
        <p:spPr>
          <a:xfrm>
            <a:off x="224059" y="384313"/>
            <a:ext cx="7310082" cy="1086678"/>
          </a:xfrm>
        </p:spPr>
        <p:txBody>
          <a:bodyPr>
            <a:normAutofit fontScale="90000"/>
          </a:bodyPr>
          <a:lstStyle/>
          <a:p>
            <a:pPr algn="ctr"/>
            <a:r>
              <a:rPr lang="en-US" sz="2800" b="1" dirty="0">
                <a:solidFill>
                  <a:schemeClr val="accent1"/>
                </a:solidFill>
                <a:latin typeface="Algerian" panose="04020705040A02060702" pitchFamily="82" charset="0"/>
              </a:rPr>
              <a:t>Simultaneous Election Trailed 2019 East Makira  </a:t>
            </a:r>
            <a:br>
              <a:rPr kumimoji="0" lang="en-AU" sz="4400" b="1" i="0" u="none" strike="noStrike" kern="0" cap="none" spc="0" normalizeH="0" baseline="0" noProof="0" dirty="0">
                <a:ln>
                  <a:noFill/>
                </a:ln>
                <a:solidFill>
                  <a:sysClr val="windowText" lastClr="000000"/>
                </a:solidFill>
                <a:effectLst/>
                <a:uLnTx/>
                <a:uFillTx/>
                <a:latin typeface="Arial Narrow" panose="020B0606020202030204" pitchFamily="34" charset="0"/>
              </a:rPr>
            </a:br>
            <a:br>
              <a:rPr kumimoji="0" lang="en-AU" sz="4400" b="1" i="0" u="none" strike="noStrike" kern="0" cap="none" spc="0" normalizeH="0" baseline="0" noProof="0" dirty="0">
                <a:ln>
                  <a:noFill/>
                </a:ln>
                <a:solidFill>
                  <a:sysClr val="windowText" lastClr="000000"/>
                </a:solidFill>
                <a:effectLst/>
                <a:uLnTx/>
                <a:uFillTx/>
                <a:latin typeface="Arial Rounded MT Bold" panose="020F0704030504030204" pitchFamily="34" charset="0"/>
              </a:rPr>
            </a:br>
            <a:endParaRPr lang="en-US" dirty="0"/>
          </a:p>
        </p:txBody>
      </p:sp>
      <p:sp>
        <p:nvSpPr>
          <p:cNvPr id="3" name="Content Placeholder 2">
            <a:extLst>
              <a:ext uri="{FF2B5EF4-FFF2-40B4-BE49-F238E27FC236}">
                <a16:creationId xmlns:a16="http://schemas.microsoft.com/office/drawing/2014/main" id="{94F716CF-1A04-4E96-818D-F986DD7BC958}"/>
              </a:ext>
            </a:extLst>
          </p:cNvPr>
          <p:cNvSpPr>
            <a:spLocks noGrp="1"/>
          </p:cNvSpPr>
          <p:nvPr>
            <p:ph idx="1"/>
          </p:nvPr>
        </p:nvSpPr>
        <p:spPr>
          <a:xfrm>
            <a:off x="193779" y="731521"/>
            <a:ext cx="8641384" cy="4389120"/>
          </a:xfrm>
        </p:spPr>
        <p:txBody>
          <a:bodyPr/>
          <a:lstStyle/>
          <a:p>
            <a:pPr marR="0" lvl="0" algn="just">
              <a:lnSpc>
                <a:spcPct val="115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b="1" dirty="0"/>
          </a:p>
        </p:txBody>
      </p:sp>
      <p:pic>
        <p:nvPicPr>
          <p:cNvPr id="7" name="Picture 6">
            <a:extLst>
              <a:ext uri="{FF2B5EF4-FFF2-40B4-BE49-F238E27FC236}">
                <a16:creationId xmlns:a16="http://schemas.microsoft.com/office/drawing/2014/main" id="{C92B2855-76DD-411C-A76A-DB45AC2E4385}"/>
              </a:ext>
            </a:extLst>
          </p:cNvPr>
          <p:cNvPicPr>
            <a:picLocks noChangeAspect="1"/>
          </p:cNvPicPr>
          <p:nvPr/>
        </p:nvPicPr>
        <p:blipFill>
          <a:blip r:embed="rId3"/>
          <a:stretch>
            <a:fillRect/>
          </a:stretch>
        </p:blipFill>
        <p:spPr>
          <a:xfrm rot="5400000">
            <a:off x="2426757" y="-1357812"/>
            <a:ext cx="4200334" cy="8847787"/>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988167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098DA3C-2759-81C6-1E8E-6DE828E39A1F}"/>
              </a:ext>
            </a:extLst>
          </p:cNvPr>
          <p:cNvSpPr>
            <a:spLocks noGrp="1"/>
          </p:cNvSpPr>
          <p:nvPr>
            <p:ph type="body" idx="1"/>
          </p:nvPr>
        </p:nvSpPr>
        <p:spPr>
          <a:xfrm>
            <a:off x="240633" y="161365"/>
            <a:ext cx="7331242" cy="1061261"/>
          </a:xfrm>
        </p:spPr>
        <p:txBody>
          <a:bodyPr>
            <a:noAutofit/>
          </a:bodyPr>
          <a:lstStyle/>
          <a:p>
            <a:pPr algn="ctr"/>
            <a:r>
              <a:rPr lang="en-NZ" sz="2800" b="1" dirty="0">
                <a:solidFill>
                  <a:schemeClr val="accent6">
                    <a:lumMod val="75000"/>
                  </a:schemeClr>
                </a:solidFill>
                <a:latin typeface="Algerian" panose="04020705040A02060702" pitchFamily="82" charset="0"/>
              </a:rPr>
              <a:t>Simultaneous Election Trailed in West Kwaio By-election 2022</a:t>
            </a:r>
          </a:p>
        </p:txBody>
      </p:sp>
      <p:pic>
        <p:nvPicPr>
          <p:cNvPr id="7" name="Picture 6">
            <a:extLst>
              <a:ext uri="{FF2B5EF4-FFF2-40B4-BE49-F238E27FC236}">
                <a16:creationId xmlns:a16="http://schemas.microsoft.com/office/drawing/2014/main" id="{E9685E63-2FF8-9668-12D3-6373B2C27D8A}"/>
              </a:ext>
            </a:extLst>
          </p:cNvPr>
          <p:cNvPicPr>
            <a:picLocks noChangeAspect="1"/>
          </p:cNvPicPr>
          <p:nvPr/>
        </p:nvPicPr>
        <p:blipFill>
          <a:blip r:embed="rId2"/>
          <a:stretch>
            <a:fillRect/>
          </a:stretch>
        </p:blipFill>
        <p:spPr>
          <a:xfrm>
            <a:off x="-1" y="1222627"/>
            <a:ext cx="4572001" cy="403195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4" name="Picture 3">
            <a:extLst>
              <a:ext uri="{FF2B5EF4-FFF2-40B4-BE49-F238E27FC236}">
                <a16:creationId xmlns:a16="http://schemas.microsoft.com/office/drawing/2014/main" id="{1876BDF4-F1EB-E7EE-A94F-9296D3170D84}"/>
              </a:ext>
            </a:extLst>
          </p:cNvPr>
          <p:cNvPicPr>
            <a:picLocks noChangeAspect="1"/>
          </p:cNvPicPr>
          <p:nvPr/>
        </p:nvPicPr>
        <p:blipFill>
          <a:blip r:embed="rId3"/>
          <a:stretch>
            <a:fillRect/>
          </a:stretch>
        </p:blipFill>
        <p:spPr>
          <a:xfrm>
            <a:off x="4572000" y="1222626"/>
            <a:ext cx="4572000" cy="4058291"/>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18869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28249</TotalTime>
  <Words>1928</Words>
  <Application>Microsoft Office PowerPoint</Application>
  <PresentationFormat>On-screen Show (4:3)</PresentationFormat>
  <Paragraphs>208</Paragraphs>
  <Slides>26</Slides>
  <Notes>20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Algerian</vt:lpstr>
      <vt:lpstr>Arial</vt:lpstr>
      <vt:lpstr>Arial Black</vt:lpstr>
      <vt:lpstr>Arial Narrow</vt:lpstr>
      <vt:lpstr>Arial Rounded MT Bold</vt:lpstr>
      <vt:lpstr>Calibri</vt:lpstr>
      <vt:lpstr>Calibri Light</vt:lpstr>
      <vt:lpstr>Cambria</vt:lpstr>
      <vt:lpstr>Verdana</vt:lpstr>
      <vt:lpstr>Office Theme</vt:lpstr>
      <vt:lpstr>SIEC BA5 3 MARCH 2023 MENDANA HOTEL</vt:lpstr>
      <vt:lpstr>TASKFORCE ON ELECTORAL REFORM PRESENTATION TO THE SOLOMON ISLANDS CHAMBER OF COMMERCE AND INDUSTRY (SICCI) </vt:lpstr>
      <vt:lpstr>ELECTORAL REFORMS </vt:lpstr>
      <vt:lpstr>PRESENTATION OUTLINE</vt:lpstr>
      <vt:lpstr>Synchronization of all Elections for all levels of Governance  </vt:lpstr>
      <vt:lpstr>Background to Synchronization – cont  </vt:lpstr>
      <vt:lpstr>Simultaneous Election Trialed 2019 East Makira    </vt:lpstr>
      <vt:lpstr>Simultaneous Election Trailed 2019 East Makira    </vt:lpstr>
      <vt:lpstr>PowerPoint Presentation</vt:lpstr>
      <vt:lpstr>Ballot Papers</vt:lpstr>
      <vt:lpstr>Advantages and Disadvantages of simultaneous elections  </vt:lpstr>
      <vt:lpstr>Disadvantages  </vt:lpstr>
      <vt:lpstr>Synchronize Election Date? How to achieve?  </vt:lpstr>
      <vt:lpstr>Synchronizing Election Date continues  </vt:lpstr>
      <vt:lpstr>So what will happen to ensure elections at all levels are held on 17th April 2024? Options? </vt:lpstr>
      <vt:lpstr>Current Dissolution Dates:</vt:lpstr>
      <vt:lpstr>Current Dissolution Dates:</vt:lpstr>
      <vt:lpstr>Current Dissolution Dates:</vt:lpstr>
      <vt:lpstr>Proposed Extensions or Shortening of Terms</vt:lpstr>
      <vt:lpstr>Proposed Extensions or Shortening of Terms: </vt:lpstr>
      <vt:lpstr>Proposed Extensions or Shortening of Terms or delay of election dates </vt:lpstr>
      <vt:lpstr>Any examples of where simultaneous election is used? Problems? Challenges? </vt:lpstr>
      <vt:lpstr>Continuous Voter Registration </vt:lpstr>
      <vt:lpstr>Out of Constituency Voting </vt:lpstr>
      <vt:lpstr>Conclusion</vt:lpstr>
      <vt:lpstr>THE END        THANK YOU VERY MUCH FOR LISTENING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OSIEC-014</dc:creator>
  <cp:lastModifiedBy>Rayans Helehahimae</cp:lastModifiedBy>
  <cp:revision>394</cp:revision>
  <cp:lastPrinted>2023-03-03T00:31:43Z</cp:lastPrinted>
  <dcterms:created xsi:type="dcterms:W3CDTF">2019-01-21T20:20:08Z</dcterms:created>
  <dcterms:modified xsi:type="dcterms:W3CDTF">2023-03-06T22:09:26Z</dcterms:modified>
</cp:coreProperties>
</file>